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900" r:id="rId2"/>
  </p:sldMasterIdLst>
  <p:notesMasterIdLst>
    <p:notesMasterId r:id="rId16"/>
  </p:notesMasterIdLst>
  <p:sldIdLst>
    <p:sldId id="256" r:id="rId3"/>
    <p:sldId id="257" r:id="rId4"/>
    <p:sldId id="258" r:id="rId5"/>
    <p:sldId id="261" r:id="rId6"/>
    <p:sldId id="263" r:id="rId7"/>
    <p:sldId id="262" r:id="rId8"/>
    <p:sldId id="270" r:id="rId9"/>
    <p:sldId id="264" r:id="rId10"/>
    <p:sldId id="265" r:id="rId11"/>
    <p:sldId id="266" r:id="rId12"/>
    <p:sldId id="267" r:id="rId13"/>
    <p:sldId id="269" r:id="rId14"/>
    <p:sldId id="26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8" autoAdjust="0"/>
    <p:restoredTop sz="94660"/>
  </p:normalViewPr>
  <p:slideViewPr>
    <p:cSldViewPr snapToGrid="0">
      <p:cViewPr varScale="1">
        <p:scale>
          <a:sx n="111" d="100"/>
          <a:sy n="111" d="100"/>
        </p:scale>
        <p:origin x="47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891F4B-994D-413A-9002-1E8A244571ED}" type="doc">
      <dgm:prSet loTypeId="urn:microsoft.com/office/officeart/2005/8/layout/list1" loCatId="list" qsTypeId="urn:microsoft.com/office/officeart/2005/8/quickstyle/simple4" qsCatId="simple" csTypeId="urn:microsoft.com/office/officeart/2005/8/colors/accent4_2" csCatId="accent4" phldr="1"/>
      <dgm:spPr/>
      <dgm:t>
        <a:bodyPr/>
        <a:lstStyle/>
        <a:p>
          <a:endParaRPr lang="en-US"/>
        </a:p>
      </dgm:t>
    </dgm:pt>
    <dgm:pt modelId="{DB471A6E-D994-483E-A186-4F25ADBB4B49}">
      <dgm:prSet/>
      <dgm:spPr/>
      <dgm:t>
        <a:bodyPr/>
        <a:lstStyle/>
        <a:p>
          <a:r>
            <a:rPr lang="en-US" b="0" i="0" dirty="0" err="1"/>
            <a:t>Geestelijk</a:t>
          </a:r>
          <a:r>
            <a:rPr lang="en-US" b="0" i="0" dirty="0"/>
            <a:t> </a:t>
          </a:r>
          <a:r>
            <a:rPr lang="en-US" b="0" i="0" dirty="0" err="1"/>
            <a:t>verzorging</a:t>
          </a:r>
          <a:r>
            <a:rPr lang="en-US" b="0" i="0" dirty="0"/>
            <a:t> 1</a:t>
          </a:r>
          <a:r>
            <a:rPr lang="en-US" b="0" i="0" baseline="30000" dirty="0"/>
            <a:t>e</a:t>
          </a:r>
          <a:r>
            <a:rPr lang="en-US" b="0" i="0" dirty="0"/>
            <a:t> </a:t>
          </a:r>
          <a:r>
            <a:rPr lang="en-US" b="0" i="0" dirty="0" err="1"/>
            <a:t>lijn</a:t>
          </a:r>
          <a:endParaRPr lang="en-US" b="0" i="0" u="none" strike="noStrike" cap="none" baseline="0" noProof="0" dirty="0" err="1">
            <a:solidFill>
              <a:srgbClr val="010000"/>
            </a:solidFill>
            <a:latin typeface="Trebuchet MS"/>
          </a:endParaRPr>
        </a:p>
      </dgm:t>
    </dgm:pt>
    <dgm:pt modelId="{7CF576C2-2632-453E-9F77-C9607B02E8F0}" type="parTrans" cxnId="{80DC32AD-A972-48E1-8128-2561F435DBC2}">
      <dgm:prSet/>
      <dgm:spPr/>
      <dgm:t>
        <a:bodyPr/>
        <a:lstStyle/>
        <a:p>
          <a:endParaRPr lang="en-US"/>
        </a:p>
      </dgm:t>
    </dgm:pt>
    <dgm:pt modelId="{0F70577A-CDF6-42B6-8DDE-2828032FCCDE}" type="sibTrans" cxnId="{80DC32AD-A972-48E1-8128-2561F435DBC2}">
      <dgm:prSet/>
      <dgm:spPr/>
      <dgm:t>
        <a:bodyPr/>
        <a:lstStyle/>
        <a:p>
          <a:endParaRPr lang="en-US"/>
        </a:p>
      </dgm:t>
    </dgm:pt>
    <dgm:pt modelId="{D36C5F75-E8BE-47E3-9CDD-0E4AA708846B}">
      <dgm:prSet/>
      <dgm:spPr/>
      <dgm:t>
        <a:bodyPr/>
        <a:lstStyle/>
        <a:p>
          <a:r>
            <a:rPr lang="en-US" b="0" i="0" dirty="0"/>
            <a:t> FINANCIERING tot 2027, </a:t>
          </a:r>
          <a:r>
            <a:rPr lang="en-US" b="0" i="0" dirty="0" err="1"/>
            <a:t>aanvraag</a:t>
          </a:r>
          <a:r>
            <a:rPr lang="en-US" b="0" i="0" dirty="0"/>
            <a:t> </a:t>
          </a:r>
          <a:r>
            <a:rPr lang="en-US" b="0" i="0" dirty="0" err="1"/>
            <a:t>verlenging</a:t>
          </a:r>
          <a:r>
            <a:rPr lang="en-US" b="0" i="0" dirty="0"/>
            <a:t> via </a:t>
          </a:r>
          <a:r>
            <a:rPr lang="en-US" b="0" i="0" dirty="0" err="1"/>
            <a:t>Zon</a:t>
          </a:r>
          <a:r>
            <a:rPr lang="en-US" b="0" i="0" dirty="0"/>
            <a:t> Mw is ingang </a:t>
          </a:r>
          <a:r>
            <a:rPr lang="en-US" b="0" i="0" dirty="0" err="1"/>
            <a:t>gezet</a:t>
          </a:r>
          <a:endParaRPr lang="en-US" dirty="0"/>
        </a:p>
      </dgm:t>
    </dgm:pt>
    <dgm:pt modelId="{34B2106A-AA5A-4D00-97DE-7967A5D9CB66}" type="parTrans" cxnId="{61C4B60D-17EB-43F6-B2AD-D8592828FC01}">
      <dgm:prSet/>
      <dgm:spPr/>
      <dgm:t>
        <a:bodyPr/>
        <a:lstStyle/>
        <a:p>
          <a:endParaRPr lang="en-US"/>
        </a:p>
      </dgm:t>
    </dgm:pt>
    <dgm:pt modelId="{05A5DDF0-127D-4E04-9774-CAFFB158DE57}" type="sibTrans" cxnId="{61C4B60D-17EB-43F6-B2AD-D8592828FC01}">
      <dgm:prSet/>
      <dgm:spPr/>
      <dgm:t>
        <a:bodyPr/>
        <a:lstStyle/>
        <a:p>
          <a:endParaRPr lang="en-US"/>
        </a:p>
      </dgm:t>
    </dgm:pt>
    <dgm:pt modelId="{43B0C01F-1D4E-47B1-BC62-B1C822C3D764}">
      <dgm:prSet/>
      <dgm:spPr/>
      <dgm:t>
        <a:bodyPr/>
        <a:lstStyle/>
        <a:p>
          <a:r>
            <a:rPr lang="en-US" b="0" i="0" dirty="0" err="1"/>
            <a:t>Ministerie</a:t>
          </a:r>
          <a:r>
            <a:rPr lang="en-US" b="0" i="0" dirty="0"/>
            <a:t> van VWS</a:t>
          </a:r>
          <a:endParaRPr lang="en-US" dirty="0"/>
        </a:p>
      </dgm:t>
    </dgm:pt>
    <dgm:pt modelId="{DB5EDDF3-0814-4E68-B850-B45C0E5B0F0E}" type="parTrans" cxnId="{A6138FFD-8FCE-4C36-8D18-710BF3A759BC}">
      <dgm:prSet/>
      <dgm:spPr/>
      <dgm:t>
        <a:bodyPr/>
        <a:lstStyle/>
        <a:p>
          <a:endParaRPr lang="en-US"/>
        </a:p>
      </dgm:t>
    </dgm:pt>
    <dgm:pt modelId="{385555C3-F27E-4DCD-9856-45332785D52D}" type="sibTrans" cxnId="{A6138FFD-8FCE-4C36-8D18-710BF3A759BC}">
      <dgm:prSet/>
      <dgm:spPr/>
      <dgm:t>
        <a:bodyPr/>
        <a:lstStyle/>
        <a:p>
          <a:endParaRPr lang="en-US"/>
        </a:p>
      </dgm:t>
    </dgm:pt>
    <dgm:pt modelId="{9436BB94-A3B3-4573-8D0C-C7A868B8C5BE}">
      <dgm:prSet/>
      <dgm:spPr/>
      <dgm:t>
        <a:bodyPr/>
        <a:lstStyle/>
        <a:p>
          <a:r>
            <a:rPr lang="en-US" b="0" i="0" dirty="0" err="1"/>
            <a:t>Gelden</a:t>
          </a:r>
          <a:r>
            <a:rPr lang="en-US" b="0" i="0" dirty="0"/>
            <a:t> via </a:t>
          </a:r>
          <a:r>
            <a:rPr lang="en-US" b="0" i="0" dirty="0" err="1"/>
            <a:t>Netwerken</a:t>
          </a:r>
          <a:r>
            <a:rPr lang="en-US" b="0" i="0" dirty="0"/>
            <a:t> </a:t>
          </a:r>
          <a:r>
            <a:rPr lang="en-US" b="0" i="0" dirty="0" err="1"/>
            <a:t>Palliatieve</a:t>
          </a:r>
          <a:r>
            <a:rPr lang="en-US" b="0" i="0" dirty="0"/>
            <a:t> </a:t>
          </a:r>
          <a:r>
            <a:rPr lang="en-US" b="0" i="0" dirty="0" err="1"/>
            <a:t>zorg</a:t>
          </a:r>
          <a:r>
            <a:rPr lang="en-US" b="0" i="0" dirty="0"/>
            <a:t>; </a:t>
          </a:r>
          <a:r>
            <a:rPr lang="en-US" b="0" i="0" dirty="0" err="1"/>
            <a:t>opdracht</a:t>
          </a:r>
          <a:r>
            <a:rPr lang="en-US" b="0" i="0" dirty="0"/>
            <a:t> </a:t>
          </a:r>
          <a:r>
            <a:rPr lang="en-US" b="0" i="0" dirty="0" err="1"/>
            <a:t>gv</a:t>
          </a:r>
          <a:r>
            <a:rPr lang="en-US" b="0" i="0" dirty="0"/>
            <a:t> </a:t>
          </a:r>
          <a:r>
            <a:rPr lang="en-US" b="0" i="0" dirty="0" err="1"/>
            <a:t>te</a:t>
          </a:r>
          <a:r>
            <a:rPr lang="en-US" b="0" i="0" dirty="0"/>
            <a:t> </a:t>
          </a:r>
          <a:r>
            <a:rPr lang="en-US" b="0" i="0" dirty="0" err="1"/>
            <a:t>realiseren</a:t>
          </a:r>
          <a:endParaRPr lang="en-US" dirty="0" err="1"/>
        </a:p>
      </dgm:t>
    </dgm:pt>
    <dgm:pt modelId="{077760C5-17DA-4158-9C4C-DA2A729E3B37}" type="parTrans" cxnId="{77EAD0A1-38F6-4256-9923-7C50E95FD15A}">
      <dgm:prSet/>
      <dgm:spPr/>
      <dgm:t>
        <a:bodyPr/>
        <a:lstStyle/>
        <a:p>
          <a:endParaRPr lang="en-US"/>
        </a:p>
      </dgm:t>
    </dgm:pt>
    <dgm:pt modelId="{337D7463-16C3-438E-87C5-F60FD87E9B8B}" type="sibTrans" cxnId="{77EAD0A1-38F6-4256-9923-7C50E95FD15A}">
      <dgm:prSet/>
      <dgm:spPr/>
      <dgm:t>
        <a:bodyPr/>
        <a:lstStyle/>
        <a:p>
          <a:endParaRPr lang="en-US"/>
        </a:p>
      </dgm:t>
    </dgm:pt>
    <dgm:pt modelId="{BECD7065-9E94-4B93-929C-B2AB44EDFEBE}">
      <dgm:prSet/>
      <dgm:spPr/>
      <dgm:t>
        <a:bodyPr/>
        <a:lstStyle/>
        <a:p>
          <a:r>
            <a:rPr lang="en-US" b="0" i="0" dirty="0" err="1"/>
            <a:t>Ontstaan</a:t>
          </a:r>
          <a:r>
            <a:rPr lang="en-US" b="0" i="0" dirty="0"/>
            <a:t> </a:t>
          </a:r>
          <a:r>
            <a:rPr lang="en-US" b="0" i="0" dirty="0" err="1"/>
            <a:t>centra</a:t>
          </a:r>
          <a:r>
            <a:rPr lang="en-US" b="0" i="0" dirty="0"/>
            <a:t> </a:t>
          </a:r>
          <a:r>
            <a:rPr lang="en-US" b="0" i="0" dirty="0" err="1"/>
            <a:t>voor</a:t>
          </a:r>
          <a:r>
            <a:rPr lang="en-US" b="0" i="0" dirty="0"/>
            <a:t> </a:t>
          </a:r>
          <a:r>
            <a:rPr lang="en-US" b="0" i="0" dirty="0" err="1"/>
            <a:t>levensvragen</a:t>
          </a:r>
          <a:endParaRPr lang="en-US" dirty="0" err="1"/>
        </a:p>
      </dgm:t>
    </dgm:pt>
    <dgm:pt modelId="{DD19A21A-F54C-4934-B1A9-3FEFBD3071FB}" type="parTrans" cxnId="{FFECD8D1-2390-464E-B726-1985291FE6DD}">
      <dgm:prSet/>
      <dgm:spPr/>
      <dgm:t>
        <a:bodyPr/>
        <a:lstStyle/>
        <a:p>
          <a:endParaRPr lang="en-US"/>
        </a:p>
      </dgm:t>
    </dgm:pt>
    <dgm:pt modelId="{3087E803-D71E-4882-9234-9CBD88B75759}" type="sibTrans" cxnId="{FFECD8D1-2390-464E-B726-1985291FE6DD}">
      <dgm:prSet/>
      <dgm:spPr/>
      <dgm:t>
        <a:bodyPr/>
        <a:lstStyle/>
        <a:p>
          <a:endParaRPr lang="en-US"/>
        </a:p>
      </dgm:t>
    </dgm:pt>
    <dgm:pt modelId="{69490012-B75D-4BF5-87C0-C65FE108DEF8}">
      <dgm:prSet/>
      <dgm:spPr/>
      <dgm:t>
        <a:bodyPr/>
        <a:lstStyle/>
        <a:p>
          <a:r>
            <a:rPr lang="en-US" b="0" i="0" dirty="0"/>
            <a:t>&gt; 50 </a:t>
          </a:r>
          <a:r>
            <a:rPr lang="en-US" b="0" i="0" dirty="0" err="1"/>
            <a:t>jaar</a:t>
          </a:r>
          <a:endParaRPr lang="en-US" dirty="0" err="1"/>
        </a:p>
      </dgm:t>
    </dgm:pt>
    <dgm:pt modelId="{2FC44E38-0DBF-483F-A381-4C70DFC12E3D}" type="parTrans" cxnId="{71D34E9F-11F6-4931-9CB6-A19A611AB831}">
      <dgm:prSet/>
      <dgm:spPr/>
      <dgm:t>
        <a:bodyPr/>
        <a:lstStyle/>
        <a:p>
          <a:endParaRPr lang="en-US"/>
        </a:p>
      </dgm:t>
    </dgm:pt>
    <dgm:pt modelId="{39EC4784-5E45-4D8E-B1C4-F8D3BCEDCDA8}" type="sibTrans" cxnId="{71D34E9F-11F6-4931-9CB6-A19A611AB831}">
      <dgm:prSet/>
      <dgm:spPr/>
      <dgm:t>
        <a:bodyPr/>
        <a:lstStyle/>
        <a:p>
          <a:endParaRPr lang="en-US"/>
        </a:p>
      </dgm:t>
    </dgm:pt>
    <dgm:pt modelId="{2ADA53F4-BFCE-41A0-B5EE-CE04C2DD59D0}">
      <dgm:prSet/>
      <dgm:spPr/>
      <dgm:t>
        <a:bodyPr/>
        <a:lstStyle/>
        <a:p>
          <a:r>
            <a:rPr lang="en-US" b="0" i="0" dirty="0" err="1"/>
            <a:t>Palliatieve</a:t>
          </a:r>
          <a:r>
            <a:rPr lang="en-US" b="0" i="0" dirty="0"/>
            <a:t> </a:t>
          </a:r>
          <a:r>
            <a:rPr lang="en-US" b="0" i="0" dirty="0" err="1"/>
            <a:t>zorg</a:t>
          </a:r>
          <a:r>
            <a:rPr lang="en-US" b="0" i="0" dirty="0"/>
            <a:t> (</a:t>
          </a:r>
          <a:r>
            <a:rPr lang="en-US" b="0" i="0" dirty="0" err="1"/>
            <a:t>volwassenen</a:t>
          </a:r>
          <a:r>
            <a:rPr lang="en-US" b="0" i="0" dirty="0"/>
            <a:t>/</a:t>
          </a:r>
          <a:r>
            <a:rPr lang="en-US" b="0" i="0" dirty="0" err="1"/>
            <a:t>kinderen</a:t>
          </a:r>
          <a:r>
            <a:rPr lang="en-US" b="0" i="0" dirty="0"/>
            <a:t>)</a:t>
          </a:r>
          <a:endParaRPr lang="en-US" dirty="0"/>
        </a:p>
      </dgm:t>
    </dgm:pt>
    <dgm:pt modelId="{8A1A1959-9FA9-4A01-9631-624B8D92CC24}" type="parTrans" cxnId="{42F17C3C-54B9-40CE-8C73-B24EA7B38403}">
      <dgm:prSet/>
      <dgm:spPr/>
      <dgm:t>
        <a:bodyPr/>
        <a:lstStyle/>
        <a:p>
          <a:endParaRPr lang="en-US"/>
        </a:p>
      </dgm:t>
    </dgm:pt>
    <dgm:pt modelId="{702BCFD5-5D40-401E-A86B-137663A6DDDF}" type="sibTrans" cxnId="{42F17C3C-54B9-40CE-8C73-B24EA7B38403}">
      <dgm:prSet/>
      <dgm:spPr/>
      <dgm:t>
        <a:bodyPr/>
        <a:lstStyle/>
        <a:p>
          <a:endParaRPr lang="en-US"/>
        </a:p>
      </dgm:t>
    </dgm:pt>
    <dgm:pt modelId="{6F1E5BFA-C7D6-4AA4-91FF-07E8349F0DFF}">
      <dgm:prSet/>
      <dgm:spPr/>
      <dgm:t>
        <a:bodyPr/>
        <a:lstStyle/>
        <a:p>
          <a:r>
            <a:rPr lang="en-US" b="0" i="0" dirty="0" err="1"/>
            <a:t>Zoeken</a:t>
          </a:r>
          <a:r>
            <a:rPr lang="en-US" b="0" i="0" dirty="0"/>
            <a:t> van </a:t>
          </a:r>
          <a:r>
            <a:rPr lang="en-US" b="0" i="0" dirty="0" err="1"/>
            <a:t>vaste</a:t>
          </a:r>
          <a:r>
            <a:rPr lang="en-US" b="0" i="0" dirty="0"/>
            <a:t> </a:t>
          </a:r>
          <a:r>
            <a:rPr lang="en-US" b="0" i="0" dirty="0" err="1"/>
            <a:t>weg</a:t>
          </a:r>
          <a:r>
            <a:rPr lang="en-US" b="0" i="0" dirty="0"/>
            <a:t> </a:t>
          </a:r>
          <a:r>
            <a:rPr lang="en-US" b="0" i="0" dirty="0" err="1"/>
            <a:t>voor</a:t>
          </a:r>
          <a:r>
            <a:rPr lang="en-US" b="0" i="0" dirty="0"/>
            <a:t> financiering</a:t>
          </a:r>
          <a:endParaRPr lang="en-US" dirty="0"/>
        </a:p>
      </dgm:t>
    </dgm:pt>
    <dgm:pt modelId="{268DD455-141B-4A4B-A673-905F86A01490}" type="parTrans" cxnId="{CCFF85E3-C2D1-4B56-9FAE-3A5BB5C9BE7D}">
      <dgm:prSet/>
      <dgm:spPr/>
      <dgm:t>
        <a:bodyPr/>
        <a:lstStyle/>
        <a:p>
          <a:endParaRPr lang="en-US"/>
        </a:p>
      </dgm:t>
    </dgm:pt>
    <dgm:pt modelId="{7CF1D1D7-2B69-429D-8489-C504908DB5E0}" type="sibTrans" cxnId="{CCFF85E3-C2D1-4B56-9FAE-3A5BB5C9BE7D}">
      <dgm:prSet/>
      <dgm:spPr/>
      <dgm:t>
        <a:bodyPr/>
        <a:lstStyle/>
        <a:p>
          <a:endParaRPr lang="en-US"/>
        </a:p>
      </dgm:t>
    </dgm:pt>
    <dgm:pt modelId="{25FDE25E-DA35-46F0-BE6A-638611EC025B}">
      <dgm:prSet phldr="0"/>
      <dgm:spPr/>
      <dgm:t>
        <a:bodyPr/>
        <a:lstStyle/>
        <a:p>
          <a:pPr rtl="0"/>
          <a:r>
            <a:rPr lang="en-US" dirty="0" err="1">
              <a:latin typeface="Century Gothic" panose="020B0502020202020204"/>
            </a:rPr>
            <a:t>Streven</a:t>
          </a:r>
          <a:r>
            <a:rPr lang="en-US" dirty="0">
              <a:latin typeface="Century Gothic" panose="020B0502020202020204"/>
            </a:rPr>
            <a:t> </a:t>
          </a:r>
          <a:r>
            <a:rPr lang="en-US" dirty="0" err="1">
              <a:latin typeface="Century Gothic" panose="020B0502020202020204"/>
            </a:rPr>
            <a:t>naar</a:t>
          </a:r>
          <a:r>
            <a:rPr lang="en-US" dirty="0">
              <a:latin typeface="Century Gothic" panose="020B0502020202020204"/>
            </a:rPr>
            <a:t> </a:t>
          </a:r>
          <a:r>
            <a:rPr lang="en-US" dirty="0" err="1">
              <a:latin typeface="Century Gothic" panose="020B0502020202020204"/>
            </a:rPr>
            <a:t>alle</a:t>
          </a:r>
          <a:r>
            <a:rPr lang="en-US" dirty="0">
              <a:latin typeface="Century Gothic" panose="020B0502020202020204"/>
            </a:rPr>
            <a:t> </a:t>
          </a:r>
          <a:r>
            <a:rPr lang="en-US" dirty="0" err="1">
              <a:latin typeface="Century Gothic" panose="020B0502020202020204"/>
            </a:rPr>
            <a:t>doelgroepen</a:t>
          </a:r>
        </a:p>
      </dgm:t>
    </dgm:pt>
    <dgm:pt modelId="{7D6DDD96-BB9A-4E54-83A4-3DCCF8171AE8}" type="parTrans" cxnId="{170CDF5E-677A-4CCE-901D-2F787E97E2E6}">
      <dgm:prSet/>
      <dgm:spPr/>
      <dgm:t>
        <a:bodyPr/>
        <a:lstStyle/>
        <a:p>
          <a:endParaRPr lang="nl-NL"/>
        </a:p>
      </dgm:t>
    </dgm:pt>
    <dgm:pt modelId="{B7D0F16B-47EB-4B1D-9194-8E80D5F22960}" type="sibTrans" cxnId="{170CDF5E-677A-4CCE-901D-2F787E97E2E6}">
      <dgm:prSet/>
      <dgm:spPr/>
      <dgm:t>
        <a:bodyPr/>
        <a:lstStyle/>
        <a:p>
          <a:endParaRPr lang="nl-NL"/>
        </a:p>
      </dgm:t>
    </dgm:pt>
    <dgm:pt modelId="{483BA539-230F-4EB6-B57F-33FBF909E6C6}">
      <dgm:prSet phldr="0"/>
      <dgm:spPr/>
      <dgm:t>
        <a:bodyPr/>
        <a:lstStyle/>
        <a:p>
          <a:pPr rtl="0"/>
          <a:r>
            <a:rPr lang="en-US" b="0" i="0" dirty="0" err="1">
              <a:latin typeface="Trebuchet MS" panose="020B0603020202020204"/>
            </a:rPr>
            <a:t>Alle</a:t>
          </a:r>
          <a:r>
            <a:rPr lang="en-US" b="0" i="0" dirty="0">
              <a:latin typeface="Trebuchet MS" panose="020B0603020202020204"/>
            </a:rPr>
            <a:t> </a:t>
          </a:r>
          <a:r>
            <a:rPr lang="en-US" b="0" i="0" dirty="0" err="1">
              <a:latin typeface="Trebuchet MS" panose="020B0603020202020204"/>
            </a:rPr>
            <a:t>andere</a:t>
          </a:r>
          <a:r>
            <a:rPr lang="en-US" b="0" i="0" dirty="0">
              <a:latin typeface="Trebuchet MS" panose="020B0603020202020204"/>
            </a:rPr>
            <a:t> doelgroepen</a:t>
          </a:r>
        </a:p>
      </dgm:t>
    </dgm:pt>
    <dgm:pt modelId="{B2A8C255-7C83-483B-A5D4-2276544276F5}" type="parTrans" cxnId="{DA232F3B-2F47-40A8-BD5F-A2A70D3CB265}">
      <dgm:prSet/>
      <dgm:spPr/>
      <dgm:t>
        <a:bodyPr/>
        <a:lstStyle/>
        <a:p>
          <a:endParaRPr lang="nl-NL"/>
        </a:p>
      </dgm:t>
    </dgm:pt>
    <dgm:pt modelId="{12E081B9-DCCA-4BDE-AAF3-D5BD42E05F8C}" type="sibTrans" cxnId="{DA232F3B-2F47-40A8-BD5F-A2A70D3CB265}">
      <dgm:prSet/>
      <dgm:spPr/>
      <dgm:t>
        <a:bodyPr/>
        <a:lstStyle/>
        <a:p>
          <a:endParaRPr lang="nl-NL"/>
        </a:p>
      </dgm:t>
    </dgm:pt>
    <dgm:pt modelId="{267DE9EF-5221-4E87-8784-D26B41CBFDB4}" type="pres">
      <dgm:prSet presAssocID="{32891F4B-994D-413A-9002-1E8A244571ED}" presName="linear" presStyleCnt="0">
        <dgm:presLayoutVars>
          <dgm:dir/>
          <dgm:animLvl val="lvl"/>
          <dgm:resizeHandles val="exact"/>
        </dgm:presLayoutVars>
      </dgm:prSet>
      <dgm:spPr/>
    </dgm:pt>
    <dgm:pt modelId="{F66CBDDF-67EB-4171-A475-DA242B34629B}" type="pres">
      <dgm:prSet presAssocID="{DB471A6E-D994-483E-A186-4F25ADBB4B49}" presName="parentLin" presStyleCnt="0"/>
      <dgm:spPr/>
    </dgm:pt>
    <dgm:pt modelId="{2BA51645-CAF9-4CBF-BBCC-E1CB22F0CD9F}" type="pres">
      <dgm:prSet presAssocID="{DB471A6E-D994-483E-A186-4F25ADBB4B49}" presName="parentLeftMargin" presStyleLbl="node1" presStyleIdx="0" presStyleCnt="4"/>
      <dgm:spPr/>
    </dgm:pt>
    <dgm:pt modelId="{63608A35-3922-43A9-83D8-0F9FDC49BBC2}" type="pres">
      <dgm:prSet presAssocID="{DB471A6E-D994-483E-A186-4F25ADBB4B49}" presName="parentText" presStyleLbl="node1" presStyleIdx="0" presStyleCnt="4">
        <dgm:presLayoutVars>
          <dgm:chMax val="0"/>
          <dgm:bulletEnabled val="1"/>
        </dgm:presLayoutVars>
      </dgm:prSet>
      <dgm:spPr/>
    </dgm:pt>
    <dgm:pt modelId="{DD05C026-2230-427C-8E7C-AF3ABD66FEC7}" type="pres">
      <dgm:prSet presAssocID="{DB471A6E-D994-483E-A186-4F25ADBB4B49}" presName="negativeSpace" presStyleCnt="0"/>
      <dgm:spPr/>
    </dgm:pt>
    <dgm:pt modelId="{BFBC1C7E-0935-46C5-9696-88EA968ED148}" type="pres">
      <dgm:prSet presAssocID="{DB471A6E-D994-483E-A186-4F25ADBB4B49}" presName="childText" presStyleLbl="conFgAcc1" presStyleIdx="0" presStyleCnt="4" custLinFactNeighborX="531" custLinFactNeighborY="31949">
        <dgm:presLayoutVars>
          <dgm:bulletEnabled val="1"/>
        </dgm:presLayoutVars>
      </dgm:prSet>
      <dgm:spPr/>
    </dgm:pt>
    <dgm:pt modelId="{928D7D5C-D1FD-4A7A-94E0-C153643BF5A7}" type="pres">
      <dgm:prSet presAssocID="{0F70577A-CDF6-42B6-8DDE-2828032FCCDE}" presName="spaceBetweenRectangles" presStyleCnt="0"/>
      <dgm:spPr/>
    </dgm:pt>
    <dgm:pt modelId="{95D2F92D-7FB7-4116-8891-19515FA116C9}" type="pres">
      <dgm:prSet presAssocID="{9436BB94-A3B3-4573-8D0C-C7A868B8C5BE}" presName="parentLin" presStyleCnt="0"/>
      <dgm:spPr/>
    </dgm:pt>
    <dgm:pt modelId="{C32FE6DE-F830-4D21-AD9A-311DA911DA30}" type="pres">
      <dgm:prSet presAssocID="{9436BB94-A3B3-4573-8D0C-C7A868B8C5BE}" presName="parentLeftMargin" presStyleLbl="node1" presStyleIdx="0" presStyleCnt="4"/>
      <dgm:spPr/>
    </dgm:pt>
    <dgm:pt modelId="{34F871EF-DE68-4D5E-BD59-D4152000D43E}" type="pres">
      <dgm:prSet presAssocID="{9436BB94-A3B3-4573-8D0C-C7A868B8C5BE}" presName="parentText" presStyleLbl="node1" presStyleIdx="1" presStyleCnt="4">
        <dgm:presLayoutVars>
          <dgm:chMax val="0"/>
          <dgm:bulletEnabled val="1"/>
        </dgm:presLayoutVars>
      </dgm:prSet>
      <dgm:spPr/>
    </dgm:pt>
    <dgm:pt modelId="{D74D7B6E-38C4-47E5-98D3-7EAFFBDBB444}" type="pres">
      <dgm:prSet presAssocID="{9436BB94-A3B3-4573-8D0C-C7A868B8C5BE}" presName="negativeSpace" presStyleCnt="0"/>
      <dgm:spPr/>
    </dgm:pt>
    <dgm:pt modelId="{E67E4941-4FE0-47DA-82C9-49E0EF95B2C9}" type="pres">
      <dgm:prSet presAssocID="{9436BB94-A3B3-4573-8D0C-C7A868B8C5BE}" presName="childText" presStyleLbl="conFgAcc1" presStyleIdx="1" presStyleCnt="4">
        <dgm:presLayoutVars>
          <dgm:bulletEnabled val="1"/>
        </dgm:presLayoutVars>
      </dgm:prSet>
      <dgm:spPr/>
    </dgm:pt>
    <dgm:pt modelId="{42772202-F81C-4B17-8F9F-4CBA843AF434}" type="pres">
      <dgm:prSet presAssocID="{337D7463-16C3-438E-87C5-F60FD87E9B8B}" presName="spaceBetweenRectangles" presStyleCnt="0"/>
      <dgm:spPr/>
    </dgm:pt>
    <dgm:pt modelId="{44A7EE14-0E59-48A1-8828-DFCB039AF617}" type="pres">
      <dgm:prSet presAssocID="{BECD7065-9E94-4B93-929C-B2AB44EDFEBE}" presName="parentLin" presStyleCnt="0"/>
      <dgm:spPr/>
    </dgm:pt>
    <dgm:pt modelId="{44C03D6D-9E77-4E3D-A6EA-F2B9FD28A2CB}" type="pres">
      <dgm:prSet presAssocID="{BECD7065-9E94-4B93-929C-B2AB44EDFEBE}" presName="parentLeftMargin" presStyleLbl="node1" presStyleIdx="1" presStyleCnt="4"/>
      <dgm:spPr/>
    </dgm:pt>
    <dgm:pt modelId="{B7BF72F1-F5DB-49B9-8FB4-CC0ADB741EC9}" type="pres">
      <dgm:prSet presAssocID="{BECD7065-9E94-4B93-929C-B2AB44EDFEBE}" presName="parentText" presStyleLbl="node1" presStyleIdx="2" presStyleCnt="4">
        <dgm:presLayoutVars>
          <dgm:chMax val="0"/>
          <dgm:bulletEnabled val="1"/>
        </dgm:presLayoutVars>
      </dgm:prSet>
      <dgm:spPr/>
    </dgm:pt>
    <dgm:pt modelId="{66D1AE39-FAD5-4EF7-8761-CE681422CAA7}" type="pres">
      <dgm:prSet presAssocID="{BECD7065-9E94-4B93-929C-B2AB44EDFEBE}" presName="negativeSpace" presStyleCnt="0"/>
      <dgm:spPr/>
    </dgm:pt>
    <dgm:pt modelId="{6BD1C85D-6C49-4D35-BAED-63DE1D8D1A4D}" type="pres">
      <dgm:prSet presAssocID="{BECD7065-9E94-4B93-929C-B2AB44EDFEBE}" presName="childText" presStyleLbl="conFgAcc1" presStyleIdx="2" presStyleCnt="4">
        <dgm:presLayoutVars>
          <dgm:bulletEnabled val="1"/>
        </dgm:presLayoutVars>
      </dgm:prSet>
      <dgm:spPr/>
    </dgm:pt>
    <dgm:pt modelId="{01CE8929-7686-445C-BF8D-79603F82D63A}" type="pres">
      <dgm:prSet presAssocID="{3087E803-D71E-4882-9234-9CBD88B75759}" presName="spaceBetweenRectangles" presStyleCnt="0"/>
      <dgm:spPr/>
    </dgm:pt>
    <dgm:pt modelId="{E5BDD352-1B3D-4EE5-B7EF-D1DF24C6389A}" type="pres">
      <dgm:prSet presAssocID="{6F1E5BFA-C7D6-4AA4-91FF-07E8349F0DFF}" presName="parentLin" presStyleCnt="0"/>
      <dgm:spPr/>
    </dgm:pt>
    <dgm:pt modelId="{2C4C0F07-AA1A-468D-A358-F604CDD70371}" type="pres">
      <dgm:prSet presAssocID="{6F1E5BFA-C7D6-4AA4-91FF-07E8349F0DFF}" presName="parentLeftMargin" presStyleLbl="node1" presStyleIdx="2" presStyleCnt="4"/>
      <dgm:spPr/>
    </dgm:pt>
    <dgm:pt modelId="{A82E7D81-995F-4925-BE42-172098E84AE7}" type="pres">
      <dgm:prSet presAssocID="{6F1E5BFA-C7D6-4AA4-91FF-07E8349F0DFF}" presName="parentText" presStyleLbl="node1" presStyleIdx="3" presStyleCnt="4">
        <dgm:presLayoutVars>
          <dgm:chMax val="0"/>
          <dgm:bulletEnabled val="1"/>
        </dgm:presLayoutVars>
      </dgm:prSet>
      <dgm:spPr/>
    </dgm:pt>
    <dgm:pt modelId="{649DB96E-1829-4F78-91BD-F21FD167011C}" type="pres">
      <dgm:prSet presAssocID="{6F1E5BFA-C7D6-4AA4-91FF-07E8349F0DFF}" presName="negativeSpace" presStyleCnt="0"/>
      <dgm:spPr/>
    </dgm:pt>
    <dgm:pt modelId="{C13F1DD8-A7ED-464D-8521-AEE1BCFDA2B6}" type="pres">
      <dgm:prSet presAssocID="{6F1E5BFA-C7D6-4AA4-91FF-07E8349F0DFF}" presName="childText" presStyleLbl="conFgAcc1" presStyleIdx="3" presStyleCnt="4">
        <dgm:presLayoutVars>
          <dgm:bulletEnabled val="1"/>
        </dgm:presLayoutVars>
      </dgm:prSet>
      <dgm:spPr/>
    </dgm:pt>
  </dgm:ptLst>
  <dgm:cxnLst>
    <dgm:cxn modelId="{BC6BE10C-D870-4807-8D32-9CA5E5F81629}" type="presOf" srcId="{483BA539-230F-4EB6-B57F-33FBF909E6C6}" destId="{6BD1C85D-6C49-4D35-BAED-63DE1D8D1A4D}" srcOrd="0" destOrd="2" presId="urn:microsoft.com/office/officeart/2005/8/layout/list1"/>
    <dgm:cxn modelId="{61C4B60D-17EB-43F6-B2AD-D8592828FC01}" srcId="{DB471A6E-D994-483E-A186-4F25ADBB4B49}" destId="{D36C5F75-E8BE-47E3-9CDD-0E4AA708846B}" srcOrd="0" destOrd="0" parTransId="{34B2106A-AA5A-4D00-97DE-7967A5D9CB66}" sibTransId="{05A5DDF0-127D-4E04-9774-CAFFB158DE57}"/>
    <dgm:cxn modelId="{248B581E-C51B-4023-ADEA-707AB6E7135D}" type="presOf" srcId="{43B0C01F-1D4E-47B1-BC62-B1C822C3D764}" destId="{BFBC1C7E-0935-46C5-9696-88EA968ED148}" srcOrd="0" destOrd="1" presId="urn:microsoft.com/office/officeart/2005/8/layout/list1"/>
    <dgm:cxn modelId="{DA232F3B-2F47-40A8-BD5F-A2A70D3CB265}" srcId="{BECD7065-9E94-4B93-929C-B2AB44EDFEBE}" destId="{483BA539-230F-4EB6-B57F-33FBF909E6C6}" srcOrd="2" destOrd="0" parTransId="{B2A8C255-7C83-483B-A5D4-2276544276F5}" sibTransId="{12E081B9-DCCA-4BDE-AAF3-D5BD42E05F8C}"/>
    <dgm:cxn modelId="{66B16C3B-8F51-49DF-818B-1C3F843BE4E0}" type="presOf" srcId="{D36C5F75-E8BE-47E3-9CDD-0E4AA708846B}" destId="{BFBC1C7E-0935-46C5-9696-88EA968ED148}" srcOrd="0" destOrd="0" presId="urn:microsoft.com/office/officeart/2005/8/layout/list1"/>
    <dgm:cxn modelId="{42F17C3C-54B9-40CE-8C73-B24EA7B38403}" srcId="{BECD7065-9E94-4B93-929C-B2AB44EDFEBE}" destId="{2ADA53F4-BFCE-41A0-B5EE-CE04C2DD59D0}" srcOrd="1" destOrd="0" parTransId="{8A1A1959-9FA9-4A01-9631-624B8D92CC24}" sibTransId="{702BCFD5-5D40-401E-A86B-137663A6DDDF}"/>
    <dgm:cxn modelId="{170CDF5E-677A-4CCE-901D-2F787E97E2E6}" srcId="{6F1E5BFA-C7D6-4AA4-91FF-07E8349F0DFF}" destId="{25FDE25E-DA35-46F0-BE6A-638611EC025B}" srcOrd="0" destOrd="0" parTransId="{7D6DDD96-BB9A-4E54-83A4-3DCCF8171AE8}" sibTransId="{B7D0F16B-47EB-4B1D-9194-8E80D5F22960}"/>
    <dgm:cxn modelId="{1CA79F61-9EAF-4032-8710-844C3935F56C}" type="presOf" srcId="{2ADA53F4-BFCE-41A0-B5EE-CE04C2DD59D0}" destId="{6BD1C85D-6C49-4D35-BAED-63DE1D8D1A4D}" srcOrd="0" destOrd="1" presId="urn:microsoft.com/office/officeart/2005/8/layout/list1"/>
    <dgm:cxn modelId="{736BF466-513F-4457-BD48-A16603D91902}" type="presOf" srcId="{9436BB94-A3B3-4573-8D0C-C7A868B8C5BE}" destId="{C32FE6DE-F830-4D21-AD9A-311DA911DA30}" srcOrd="0" destOrd="0" presId="urn:microsoft.com/office/officeart/2005/8/layout/list1"/>
    <dgm:cxn modelId="{077D6A6F-51A3-419D-B0E3-C05CB67D764A}" type="presOf" srcId="{6F1E5BFA-C7D6-4AA4-91FF-07E8349F0DFF}" destId="{2C4C0F07-AA1A-468D-A358-F604CDD70371}" srcOrd="0" destOrd="0" presId="urn:microsoft.com/office/officeart/2005/8/layout/list1"/>
    <dgm:cxn modelId="{36540D55-D39E-440D-B0BD-948638BD22D3}" type="presOf" srcId="{BECD7065-9E94-4B93-929C-B2AB44EDFEBE}" destId="{B7BF72F1-F5DB-49B9-8FB4-CC0ADB741EC9}" srcOrd="1" destOrd="0" presId="urn:microsoft.com/office/officeart/2005/8/layout/list1"/>
    <dgm:cxn modelId="{53828658-55E1-4DAF-9385-54F75CB12561}" type="presOf" srcId="{DB471A6E-D994-483E-A186-4F25ADBB4B49}" destId="{2BA51645-CAF9-4CBF-BBCC-E1CB22F0CD9F}" srcOrd="0" destOrd="0" presId="urn:microsoft.com/office/officeart/2005/8/layout/list1"/>
    <dgm:cxn modelId="{3D53EC78-7BAE-4F40-B0E8-C7761507B26D}" type="presOf" srcId="{DB471A6E-D994-483E-A186-4F25ADBB4B49}" destId="{63608A35-3922-43A9-83D8-0F9FDC49BBC2}" srcOrd="1" destOrd="0" presId="urn:microsoft.com/office/officeart/2005/8/layout/list1"/>
    <dgm:cxn modelId="{01DDE182-4B24-4F9F-8F0A-A89B1B4BA35E}" type="presOf" srcId="{BECD7065-9E94-4B93-929C-B2AB44EDFEBE}" destId="{44C03D6D-9E77-4E3D-A6EA-F2B9FD28A2CB}" srcOrd="0" destOrd="0" presId="urn:microsoft.com/office/officeart/2005/8/layout/list1"/>
    <dgm:cxn modelId="{63D42591-06AB-4E0A-AF75-87C851398B8C}" type="presOf" srcId="{6F1E5BFA-C7D6-4AA4-91FF-07E8349F0DFF}" destId="{A82E7D81-995F-4925-BE42-172098E84AE7}" srcOrd="1" destOrd="0" presId="urn:microsoft.com/office/officeart/2005/8/layout/list1"/>
    <dgm:cxn modelId="{8E3BD194-B1C1-4ED7-BE5D-08E6F1687E5E}" type="presOf" srcId="{25FDE25E-DA35-46F0-BE6A-638611EC025B}" destId="{C13F1DD8-A7ED-464D-8521-AEE1BCFDA2B6}" srcOrd="0" destOrd="0" presId="urn:microsoft.com/office/officeart/2005/8/layout/list1"/>
    <dgm:cxn modelId="{12B16C95-550F-4AE4-B75D-16432C2B6940}" type="presOf" srcId="{32891F4B-994D-413A-9002-1E8A244571ED}" destId="{267DE9EF-5221-4E87-8784-D26B41CBFDB4}" srcOrd="0" destOrd="0" presId="urn:microsoft.com/office/officeart/2005/8/layout/list1"/>
    <dgm:cxn modelId="{CBC4349D-B6EB-4BF8-8297-D3A42568ED5B}" type="presOf" srcId="{9436BB94-A3B3-4573-8D0C-C7A868B8C5BE}" destId="{34F871EF-DE68-4D5E-BD59-D4152000D43E}" srcOrd="1" destOrd="0" presId="urn:microsoft.com/office/officeart/2005/8/layout/list1"/>
    <dgm:cxn modelId="{71D34E9F-11F6-4931-9CB6-A19A611AB831}" srcId="{BECD7065-9E94-4B93-929C-B2AB44EDFEBE}" destId="{69490012-B75D-4BF5-87C0-C65FE108DEF8}" srcOrd="0" destOrd="0" parTransId="{2FC44E38-0DBF-483F-A381-4C70DFC12E3D}" sibTransId="{39EC4784-5E45-4D8E-B1C4-F8D3BCEDCDA8}"/>
    <dgm:cxn modelId="{77EAD0A1-38F6-4256-9923-7C50E95FD15A}" srcId="{32891F4B-994D-413A-9002-1E8A244571ED}" destId="{9436BB94-A3B3-4573-8D0C-C7A868B8C5BE}" srcOrd="1" destOrd="0" parTransId="{077760C5-17DA-4158-9C4C-DA2A729E3B37}" sibTransId="{337D7463-16C3-438E-87C5-F60FD87E9B8B}"/>
    <dgm:cxn modelId="{368E53A4-A27A-47BA-95BF-B2CB0C938C40}" type="presOf" srcId="{69490012-B75D-4BF5-87C0-C65FE108DEF8}" destId="{6BD1C85D-6C49-4D35-BAED-63DE1D8D1A4D}" srcOrd="0" destOrd="0" presId="urn:microsoft.com/office/officeart/2005/8/layout/list1"/>
    <dgm:cxn modelId="{80DC32AD-A972-48E1-8128-2561F435DBC2}" srcId="{32891F4B-994D-413A-9002-1E8A244571ED}" destId="{DB471A6E-D994-483E-A186-4F25ADBB4B49}" srcOrd="0" destOrd="0" parTransId="{7CF576C2-2632-453E-9F77-C9607B02E8F0}" sibTransId="{0F70577A-CDF6-42B6-8DDE-2828032FCCDE}"/>
    <dgm:cxn modelId="{FFECD8D1-2390-464E-B726-1985291FE6DD}" srcId="{32891F4B-994D-413A-9002-1E8A244571ED}" destId="{BECD7065-9E94-4B93-929C-B2AB44EDFEBE}" srcOrd="2" destOrd="0" parTransId="{DD19A21A-F54C-4934-B1A9-3FEFBD3071FB}" sibTransId="{3087E803-D71E-4882-9234-9CBD88B75759}"/>
    <dgm:cxn modelId="{CCFF85E3-C2D1-4B56-9FAE-3A5BB5C9BE7D}" srcId="{32891F4B-994D-413A-9002-1E8A244571ED}" destId="{6F1E5BFA-C7D6-4AA4-91FF-07E8349F0DFF}" srcOrd="3" destOrd="0" parTransId="{268DD455-141B-4A4B-A673-905F86A01490}" sibTransId="{7CF1D1D7-2B69-429D-8489-C504908DB5E0}"/>
    <dgm:cxn modelId="{A6138FFD-8FCE-4C36-8D18-710BF3A759BC}" srcId="{DB471A6E-D994-483E-A186-4F25ADBB4B49}" destId="{43B0C01F-1D4E-47B1-BC62-B1C822C3D764}" srcOrd="1" destOrd="0" parTransId="{DB5EDDF3-0814-4E68-B850-B45C0E5B0F0E}" sibTransId="{385555C3-F27E-4DCD-9856-45332785D52D}"/>
    <dgm:cxn modelId="{B6415B0D-04B6-48EF-8597-9A451A896384}" type="presParOf" srcId="{267DE9EF-5221-4E87-8784-D26B41CBFDB4}" destId="{F66CBDDF-67EB-4171-A475-DA242B34629B}" srcOrd="0" destOrd="0" presId="urn:microsoft.com/office/officeart/2005/8/layout/list1"/>
    <dgm:cxn modelId="{573F2C95-BD84-46EF-9BA8-A713DE456B35}" type="presParOf" srcId="{F66CBDDF-67EB-4171-A475-DA242B34629B}" destId="{2BA51645-CAF9-4CBF-BBCC-E1CB22F0CD9F}" srcOrd="0" destOrd="0" presId="urn:microsoft.com/office/officeart/2005/8/layout/list1"/>
    <dgm:cxn modelId="{84BF681D-25AD-48AE-9477-56DD9C37E9F9}" type="presParOf" srcId="{F66CBDDF-67EB-4171-A475-DA242B34629B}" destId="{63608A35-3922-43A9-83D8-0F9FDC49BBC2}" srcOrd="1" destOrd="0" presId="urn:microsoft.com/office/officeart/2005/8/layout/list1"/>
    <dgm:cxn modelId="{F152192B-9289-4F2B-A756-208F46092DCE}" type="presParOf" srcId="{267DE9EF-5221-4E87-8784-D26B41CBFDB4}" destId="{DD05C026-2230-427C-8E7C-AF3ABD66FEC7}" srcOrd="1" destOrd="0" presId="urn:microsoft.com/office/officeart/2005/8/layout/list1"/>
    <dgm:cxn modelId="{7252FB2F-1348-4ECA-8960-3BDC4F5BAAC0}" type="presParOf" srcId="{267DE9EF-5221-4E87-8784-D26B41CBFDB4}" destId="{BFBC1C7E-0935-46C5-9696-88EA968ED148}" srcOrd="2" destOrd="0" presId="urn:microsoft.com/office/officeart/2005/8/layout/list1"/>
    <dgm:cxn modelId="{A1C6A36F-55C1-4A74-9AE8-867C1146B6FD}" type="presParOf" srcId="{267DE9EF-5221-4E87-8784-D26B41CBFDB4}" destId="{928D7D5C-D1FD-4A7A-94E0-C153643BF5A7}" srcOrd="3" destOrd="0" presId="urn:microsoft.com/office/officeart/2005/8/layout/list1"/>
    <dgm:cxn modelId="{78B3C1EE-4A89-45C7-9425-7A6627128540}" type="presParOf" srcId="{267DE9EF-5221-4E87-8784-D26B41CBFDB4}" destId="{95D2F92D-7FB7-4116-8891-19515FA116C9}" srcOrd="4" destOrd="0" presId="urn:microsoft.com/office/officeart/2005/8/layout/list1"/>
    <dgm:cxn modelId="{61862904-8E73-410A-80E7-ABE79F95535D}" type="presParOf" srcId="{95D2F92D-7FB7-4116-8891-19515FA116C9}" destId="{C32FE6DE-F830-4D21-AD9A-311DA911DA30}" srcOrd="0" destOrd="0" presId="urn:microsoft.com/office/officeart/2005/8/layout/list1"/>
    <dgm:cxn modelId="{FD8C577F-091D-4C32-B3A5-8D23965ACA97}" type="presParOf" srcId="{95D2F92D-7FB7-4116-8891-19515FA116C9}" destId="{34F871EF-DE68-4D5E-BD59-D4152000D43E}" srcOrd="1" destOrd="0" presId="urn:microsoft.com/office/officeart/2005/8/layout/list1"/>
    <dgm:cxn modelId="{CADBAA90-87A5-4434-BF46-C7537AD43114}" type="presParOf" srcId="{267DE9EF-5221-4E87-8784-D26B41CBFDB4}" destId="{D74D7B6E-38C4-47E5-98D3-7EAFFBDBB444}" srcOrd="5" destOrd="0" presId="urn:microsoft.com/office/officeart/2005/8/layout/list1"/>
    <dgm:cxn modelId="{29ED228E-9E3C-4AE3-A92A-0D12DBE7E573}" type="presParOf" srcId="{267DE9EF-5221-4E87-8784-D26B41CBFDB4}" destId="{E67E4941-4FE0-47DA-82C9-49E0EF95B2C9}" srcOrd="6" destOrd="0" presId="urn:microsoft.com/office/officeart/2005/8/layout/list1"/>
    <dgm:cxn modelId="{45E5F760-A865-47E4-984A-2C2C2F341F9F}" type="presParOf" srcId="{267DE9EF-5221-4E87-8784-D26B41CBFDB4}" destId="{42772202-F81C-4B17-8F9F-4CBA843AF434}" srcOrd="7" destOrd="0" presId="urn:microsoft.com/office/officeart/2005/8/layout/list1"/>
    <dgm:cxn modelId="{13851F45-6416-48C7-B8A2-D4B115471933}" type="presParOf" srcId="{267DE9EF-5221-4E87-8784-D26B41CBFDB4}" destId="{44A7EE14-0E59-48A1-8828-DFCB039AF617}" srcOrd="8" destOrd="0" presId="urn:microsoft.com/office/officeart/2005/8/layout/list1"/>
    <dgm:cxn modelId="{3E020331-CE14-4A71-8ACE-7956A6983293}" type="presParOf" srcId="{44A7EE14-0E59-48A1-8828-DFCB039AF617}" destId="{44C03D6D-9E77-4E3D-A6EA-F2B9FD28A2CB}" srcOrd="0" destOrd="0" presId="urn:microsoft.com/office/officeart/2005/8/layout/list1"/>
    <dgm:cxn modelId="{8B15C838-5143-4B27-826C-EFB69DCAB153}" type="presParOf" srcId="{44A7EE14-0E59-48A1-8828-DFCB039AF617}" destId="{B7BF72F1-F5DB-49B9-8FB4-CC0ADB741EC9}" srcOrd="1" destOrd="0" presId="urn:microsoft.com/office/officeart/2005/8/layout/list1"/>
    <dgm:cxn modelId="{5249DB83-FB9A-4B36-8ED8-69B333FB5A71}" type="presParOf" srcId="{267DE9EF-5221-4E87-8784-D26B41CBFDB4}" destId="{66D1AE39-FAD5-4EF7-8761-CE681422CAA7}" srcOrd="9" destOrd="0" presId="urn:microsoft.com/office/officeart/2005/8/layout/list1"/>
    <dgm:cxn modelId="{C8AC487C-B7FA-4704-A7DA-BD13E1EA2A95}" type="presParOf" srcId="{267DE9EF-5221-4E87-8784-D26B41CBFDB4}" destId="{6BD1C85D-6C49-4D35-BAED-63DE1D8D1A4D}" srcOrd="10" destOrd="0" presId="urn:microsoft.com/office/officeart/2005/8/layout/list1"/>
    <dgm:cxn modelId="{E86ABA93-BD9B-4894-80D8-947E3ECC8F99}" type="presParOf" srcId="{267DE9EF-5221-4E87-8784-D26B41CBFDB4}" destId="{01CE8929-7686-445C-BF8D-79603F82D63A}" srcOrd="11" destOrd="0" presId="urn:microsoft.com/office/officeart/2005/8/layout/list1"/>
    <dgm:cxn modelId="{1BED16B4-2B23-4DC7-9EBB-E94177700CA6}" type="presParOf" srcId="{267DE9EF-5221-4E87-8784-D26B41CBFDB4}" destId="{E5BDD352-1B3D-4EE5-B7EF-D1DF24C6389A}" srcOrd="12" destOrd="0" presId="urn:microsoft.com/office/officeart/2005/8/layout/list1"/>
    <dgm:cxn modelId="{EB7DE1E1-9699-4EB9-8E8B-DAA820DA4BB8}" type="presParOf" srcId="{E5BDD352-1B3D-4EE5-B7EF-D1DF24C6389A}" destId="{2C4C0F07-AA1A-468D-A358-F604CDD70371}" srcOrd="0" destOrd="0" presId="urn:microsoft.com/office/officeart/2005/8/layout/list1"/>
    <dgm:cxn modelId="{C0832A85-B785-4F7A-9531-81DDE1652CA4}" type="presParOf" srcId="{E5BDD352-1B3D-4EE5-B7EF-D1DF24C6389A}" destId="{A82E7D81-995F-4925-BE42-172098E84AE7}" srcOrd="1" destOrd="0" presId="urn:microsoft.com/office/officeart/2005/8/layout/list1"/>
    <dgm:cxn modelId="{D0D964F8-A11C-4A9D-B62C-4AA70DD56E01}" type="presParOf" srcId="{267DE9EF-5221-4E87-8784-D26B41CBFDB4}" destId="{649DB96E-1829-4F78-91BD-F21FD167011C}" srcOrd="13" destOrd="0" presId="urn:microsoft.com/office/officeart/2005/8/layout/list1"/>
    <dgm:cxn modelId="{B97ABA80-E8D5-46CD-BB98-1A669F9B5652}" type="presParOf" srcId="{267DE9EF-5221-4E87-8784-D26B41CBFDB4}" destId="{C13F1DD8-A7ED-464D-8521-AEE1BCFDA2B6}"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BC1C7E-0935-46C5-9696-88EA968ED148}">
      <dsp:nvSpPr>
        <dsp:cNvPr id="0" name=""/>
        <dsp:cNvSpPr/>
      </dsp:nvSpPr>
      <dsp:spPr>
        <a:xfrm>
          <a:off x="0" y="386103"/>
          <a:ext cx="4872038" cy="1063125"/>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78124" tIns="312420" rIns="378124" bIns="106680" numCol="1" spcCol="1270" anchor="t" anchorCtr="0">
          <a:noAutofit/>
        </a:bodyPr>
        <a:lstStyle/>
        <a:p>
          <a:pPr marL="114300" lvl="1" indent="-114300" algn="l" defTabSz="666750">
            <a:lnSpc>
              <a:spcPct val="90000"/>
            </a:lnSpc>
            <a:spcBef>
              <a:spcPct val="0"/>
            </a:spcBef>
            <a:spcAft>
              <a:spcPct val="15000"/>
            </a:spcAft>
            <a:buChar char="•"/>
          </a:pPr>
          <a:r>
            <a:rPr lang="en-US" sz="1500" b="0" i="0" kern="1200" dirty="0"/>
            <a:t> FINANCIERING tot 2027, </a:t>
          </a:r>
          <a:r>
            <a:rPr lang="en-US" sz="1500" b="0" i="0" kern="1200" dirty="0" err="1"/>
            <a:t>aanvraag</a:t>
          </a:r>
          <a:r>
            <a:rPr lang="en-US" sz="1500" b="0" i="0" kern="1200" dirty="0"/>
            <a:t> </a:t>
          </a:r>
          <a:r>
            <a:rPr lang="en-US" sz="1500" b="0" i="0" kern="1200" dirty="0" err="1"/>
            <a:t>verlenging</a:t>
          </a:r>
          <a:r>
            <a:rPr lang="en-US" sz="1500" b="0" i="0" kern="1200" dirty="0"/>
            <a:t> via </a:t>
          </a:r>
          <a:r>
            <a:rPr lang="en-US" sz="1500" b="0" i="0" kern="1200" dirty="0" err="1"/>
            <a:t>Zon</a:t>
          </a:r>
          <a:r>
            <a:rPr lang="en-US" sz="1500" b="0" i="0" kern="1200" dirty="0"/>
            <a:t> Mw is ingang </a:t>
          </a:r>
          <a:r>
            <a:rPr lang="en-US" sz="1500" b="0" i="0" kern="1200" dirty="0" err="1"/>
            <a:t>gezet</a:t>
          </a:r>
          <a:endParaRPr lang="en-US" sz="1500" kern="1200" dirty="0"/>
        </a:p>
        <a:p>
          <a:pPr marL="114300" lvl="1" indent="-114300" algn="l" defTabSz="666750">
            <a:lnSpc>
              <a:spcPct val="90000"/>
            </a:lnSpc>
            <a:spcBef>
              <a:spcPct val="0"/>
            </a:spcBef>
            <a:spcAft>
              <a:spcPct val="15000"/>
            </a:spcAft>
            <a:buChar char="•"/>
          </a:pPr>
          <a:r>
            <a:rPr lang="en-US" sz="1500" b="0" i="0" kern="1200" dirty="0" err="1"/>
            <a:t>Ministerie</a:t>
          </a:r>
          <a:r>
            <a:rPr lang="en-US" sz="1500" b="0" i="0" kern="1200" dirty="0"/>
            <a:t> van VWS</a:t>
          </a:r>
          <a:endParaRPr lang="en-US" sz="1500" kern="1200" dirty="0"/>
        </a:p>
      </dsp:txBody>
      <dsp:txXfrm>
        <a:off x="0" y="386103"/>
        <a:ext cx="4872038" cy="1063125"/>
      </dsp:txXfrm>
    </dsp:sp>
    <dsp:sp modelId="{63608A35-3922-43A9-83D8-0F9FDC49BBC2}">
      <dsp:nvSpPr>
        <dsp:cNvPr id="0" name=""/>
        <dsp:cNvSpPr/>
      </dsp:nvSpPr>
      <dsp:spPr>
        <a:xfrm>
          <a:off x="243601" y="138824"/>
          <a:ext cx="3410426" cy="442800"/>
        </a:xfrm>
        <a:prstGeom prst="roundRect">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906" tIns="0" rIns="128906" bIns="0" numCol="1" spcCol="1270" anchor="ctr" anchorCtr="0">
          <a:noAutofit/>
        </a:bodyPr>
        <a:lstStyle/>
        <a:p>
          <a:pPr marL="0" lvl="0" indent="0" algn="l" defTabSz="666750">
            <a:lnSpc>
              <a:spcPct val="90000"/>
            </a:lnSpc>
            <a:spcBef>
              <a:spcPct val="0"/>
            </a:spcBef>
            <a:spcAft>
              <a:spcPct val="35000"/>
            </a:spcAft>
            <a:buNone/>
          </a:pPr>
          <a:r>
            <a:rPr lang="en-US" sz="1500" b="0" i="0" kern="1200" dirty="0" err="1"/>
            <a:t>Geestelijk</a:t>
          </a:r>
          <a:r>
            <a:rPr lang="en-US" sz="1500" b="0" i="0" kern="1200" dirty="0"/>
            <a:t> </a:t>
          </a:r>
          <a:r>
            <a:rPr lang="en-US" sz="1500" b="0" i="0" kern="1200" dirty="0" err="1"/>
            <a:t>verzorging</a:t>
          </a:r>
          <a:r>
            <a:rPr lang="en-US" sz="1500" b="0" i="0" kern="1200" dirty="0"/>
            <a:t> 1</a:t>
          </a:r>
          <a:r>
            <a:rPr lang="en-US" sz="1500" b="0" i="0" kern="1200" baseline="30000" dirty="0"/>
            <a:t>e</a:t>
          </a:r>
          <a:r>
            <a:rPr lang="en-US" sz="1500" b="0" i="0" kern="1200" dirty="0"/>
            <a:t> </a:t>
          </a:r>
          <a:r>
            <a:rPr lang="en-US" sz="1500" b="0" i="0" kern="1200" dirty="0" err="1"/>
            <a:t>lijn</a:t>
          </a:r>
          <a:endParaRPr lang="en-US" sz="1500" b="0" i="0" u="none" strike="noStrike" kern="1200" cap="none" baseline="0" noProof="0" dirty="0" err="1">
            <a:solidFill>
              <a:srgbClr val="010000"/>
            </a:solidFill>
            <a:latin typeface="Trebuchet MS"/>
          </a:endParaRPr>
        </a:p>
      </dsp:txBody>
      <dsp:txXfrm>
        <a:off x="265217" y="160440"/>
        <a:ext cx="3367194" cy="399568"/>
      </dsp:txXfrm>
    </dsp:sp>
    <dsp:sp modelId="{E67E4941-4FE0-47DA-82C9-49E0EF95B2C9}">
      <dsp:nvSpPr>
        <dsp:cNvPr id="0" name=""/>
        <dsp:cNvSpPr/>
      </dsp:nvSpPr>
      <dsp:spPr>
        <a:xfrm>
          <a:off x="0" y="1725750"/>
          <a:ext cx="4872038" cy="3780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4F871EF-DE68-4D5E-BD59-D4152000D43E}">
      <dsp:nvSpPr>
        <dsp:cNvPr id="0" name=""/>
        <dsp:cNvSpPr/>
      </dsp:nvSpPr>
      <dsp:spPr>
        <a:xfrm>
          <a:off x="243601" y="1504350"/>
          <a:ext cx="3410426" cy="442800"/>
        </a:xfrm>
        <a:prstGeom prst="roundRect">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906" tIns="0" rIns="128906" bIns="0" numCol="1" spcCol="1270" anchor="ctr" anchorCtr="0">
          <a:noAutofit/>
        </a:bodyPr>
        <a:lstStyle/>
        <a:p>
          <a:pPr marL="0" lvl="0" indent="0" algn="l" defTabSz="666750">
            <a:lnSpc>
              <a:spcPct val="90000"/>
            </a:lnSpc>
            <a:spcBef>
              <a:spcPct val="0"/>
            </a:spcBef>
            <a:spcAft>
              <a:spcPct val="35000"/>
            </a:spcAft>
            <a:buNone/>
          </a:pPr>
          <a:r>
            <a:rPr lang="en-US" sz="1500" b="0" i="0" kern="1200" dirty="0" err="1"/>
            <a:t>Gelden</a:t>
          </a:r>
          <a:r>
            <a:rPr lang="en-US" sz="1500" b="0" i="0" kern="1200" dirty="0"/>
            <a:t> via </a:t>
          </a:r>
          <a:r>
            <a:rPr lang="en-US" sz="1500" b="0" i="0" kern="1200" dirty="0" err="1"/>
            <a:t>Netwerken</a:t>
          </a:r>
          <a:r>
            <a:rPr lang="en-US" sz="1500" b="0" i="0" kern="1200" dirty="0"/>
            <a:t> </a:t>
          </a:r>
          <a:r>
            <a:rPr lang="en-US" sz="1500" b="0" i="0" kern="1200" dirty="0" err="1"/>
            <a:t>Palliatieve</a:t>
          </a:r>
          <a:r>
            <a:rPr lang="en-US" sz="1500" b="0" i="0" kern="1200" dirty="0"/>
            <a:t> </a:t>
          </a:r>
          <a:r>
            <a:rPr lang="en-US" sz="1500" b="0" i="0" kern="1200" dirty="0" err="1"/>
            <a:t>zorg</a:t>
          </a:r>
          <a:r>
            <a:rPr lang="en-US" sz="1500" b="0" i="0" kern="1200" dirty="0"/>
            <a:t>; </a:t>
          </a:r>
          <a:r>
            <a:rPr lang="en-US" sz="1500" b="0" i="0" kern="1200" dirty="0" err="1"/>
            <a:t>opdracht</a:t>
          </a:r>
          <a:r>
            <a:rPr lang="en-US" sz="1500" b="0" i="0" kern="1200" dirty="0"/>
            <a:t> </a:t>
          </a:r>
          <a:r>
            <a:rPr lang="en-US" sz="1500" b="0" i="0" kern="1200" dirty="0" err="1"/>
            <a:t>gv</a:t>
          </a:r>
          <a:r>
            <a:rPr lang="en-US" sz="1500" b="0" i="0" kern="1200" dirty="0"/>
            <a:t> </a:t>
          </a:r>
          <a:r>
            <a:rPr lang="en-US" sz="1500" b="0" i="0" kern="1200" dirty="0" err="1"/>
            <a:t>te</a:t>
          </a:r>
          <a:r>
            <a:rPr lang="en-US" sz="1500" b="0" i="0" kern="1200" dirty="0"/>
            <a:t> </a:t>
          </a:r>
          <a:r>
            <a:rPr lang="en-US" sz="1500" b="0" i="0" kern="1200" dirty="0" err="1"/>
            <a:t>realiseren</a:t>
          </a:r>
          <a:endParaRPr lang="en-US" sz="1500" kern="1200" dirty="0" err="1"/>
        </a:p>
      </dsp:txBody>
      <dsp:txXfrm>
        <a:off x="265217" y="1525966"/>
        <a:ext cx="3367194" cy="399568"/>
      </dsp:txXfrm>
    </dsp:sp>
    <dsp:sp modelId="{6BD1C85D-6C49-4D35-BAED-63DE1D8D1A4D}">
      <dsp:nvSpPr>
        <dsp:cNvPr id="0" name=""/>
        <dsp:cNvSpPr/>
      </dsp:nvSpPr>
      <dsp:spPr>
        <a:xfrm>
          <a:off x="0" y="2406150"/>
          <a:ext cx="4872038" cy="108675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78124" tIns="312420" rIns="378124" bIns="106680" numCol="1" spcCol="1270" anchor="t" anchorCtr="0">
          <a:noAutofit/>
        </a:bodyPr>
        <a:lstStyle/>
        <a:p>
          <a:pPr marL="114300" lvl="1" indent="-114300" algn="l" defTabSz="666750">
            <a:lnSpc>
              <a:spcPct val="90000"/>
            </a:lnSpc>
            <a:spcBef>
              <a:spcPct val="0"/>
            </a:spcBef>
            <a:spcAft>
              <a:spcPct val="15000"/>
            </a:spcAft>
            <a:buChar char="•"/>
          </a:pPr>
          <a:r>
            <a:rPr lang="en-US" sz="1500" b="0" i="0" kern="1200" dirty="0"/>
            <a:t>&gt; 50 </a:t>
          </a:r>
          <a:r>
            <a:rPr lang="en-US" sz="1500" b="0" i="0" kern="1200" dirty="0" err="1"/>
            <a:t>jaar</a:t>
          </a:r>
          <a:endParaRPr lang="en-US" sz="1500" kern="1200" dirty="0" err="1"/>
        </a:p>
        <a:p>
          <a:pPr marL="114300" lvl="1" indent="-114300" algn="l" defTabSz="666750">
            <a:lnSpc>
              <a:spcPct val="90000"/>
            </a:lnSpc>
            <a:spcBef>
              <a:spcPct val="0"/>
            </a:spcBef>
            <a:spcAft>
              <a:spcPct val="15000"/>
            </a:spcAft>
            <a:buChar char="•"/>
          </a:pPr>
          <a:r>
            <a:rPr lang="en-US" sz="1500" b="0" i="0" kern="1200" dirty="0" err="1"/>
            <a:t>Palliatieve</a:t>
          </a:r>
          <a:r>
            <a:rPr lang="en-US" sz="1500" b="0" i="0" kern="1200" dirty="0"/>
            <a:t> </a:t>
          </a:r>
          <a:r>
            <a:rPr lang="en-US" sz="1500" b="0" i="0" kern="1200" dirty="0" err="1"/>
            <a:t>zorg</a:t>
          </a:r>
          <a:r>
            <a:rPr lang="en-US" sz="1500" b="0" i="0" kern="1200" dirty="0"/>
            <a:t> (</a:t>
          </a:r>
          <a:r>
            <a:rPr lang="en-US" sz="1500" b="0" i="0" kern="1200" dirty="0" err="1"/>
            <a:t>volwassenen</a:t>
          </a:r>
          <a:r>
            <a:rPr lang="en-US" sz="1500" b="0" i="0" kern="1200" dirty="0"/>
            <a:t>/</a:t>
          </a:r>
          <a:r>
            <a:rPr lang="en-US" sz="1500" b="0" i="0" kern="1200" dirty="0" err="1"/>
            <a:t>kinderen</a:t>
          </a:r>
          <a:r>
            <a:rPr lang="en-US" sz="1500" b="0" i="0" kern="1200" dirty="0"/>
            <a:t>)</a:t>
          </a:r>
          <a:endParaRPr lang="en-US" sz="1500" kern="1200" dirty="0"/>
        </a:p>
        <a:p>
          <a:pPr marL="114300" lvl="1" indent="-114300" algn="l" defTabSz="666750" rtl="0">
            <a:lnSpc>
              <a:spcPct val="90000"/>
            </a:lnSpc>
            <a:spcBef>
              <a:spcPct val="0"/>
            </a:spcBef>
            <a:spcAft>
              <a:spcPct val="15000"/>
            </a:spcAft>
            <a:buChar char="•"/>
          </a:pPr>
          <a:r>
            <a:rPr lang="en-US" sz="1500" b="0" i="0" kern="1200" dirty="0" err="1">
              <a:latin typeface="Trebuchet MS" panose="020B0603020202020204"/>
            </a:rPr>
            <a:t>Alle</a:t>
          </a:r>
          <a:r>
            <a:rPr lang="en-US" sz="1500" b="0" i="0" kern="1200" dirty="0">
              <a:latin typeface="Trebuchet MS" panose="020B0603020202020204"/>
            </a:rPr>
            <a:t> </a:t>
          </a:r>
          <a:r>
            <a:rPr lang="en-US" sz="1500" b="0" i="0" kern="1200" dirty="0" err="1">
              <a:latin typeface="Trebuchet MS" panose="020B0603020202020204"/>
            </a:rPr>
            <a:t>andere</a:t>
          </a:r>
          <a:r>
            <a:rPr lang="en-US" sz="1500" b="0" i="0" kern="1200" dirty="0">
              <a:latin typeface="Trebuchet MS" panose="020B0603020202020204"/>
            </a:rPr>
            <a:t> doelgroepen</a:t>
          </a:r>
        </a:p>
      </dsp:txBody>
      <dsp:txXfrm>
        <a:off x="0" y="2406150"/>
        <a:ext cx="4872038" cy="1086750"/>
      </dsp:txXfrm>
    </dsp:sp>
    <dsp:sp modelId="{B7BF72F1-F5DB-49B9-8FB4-CC0ADB741EC9}">
      <dsp:nvSpPr>
        <dsp:cNvPr id="0" name=""/>
        <dsp:cNvSpPr/>
      </dsp:nvSpPr>
      <dsp:spPr>
        <a:xfrm>
          <a:off x="243601" y="2184750"/>
          <a:ext cx="3410426" cy="442800"/>
        </a:xfrm>
        <a:prstGeom prst="roundRect">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906" tIns="0" rIns="128906" bIns="0" numCol="1" spcCol="1270" anchor="ctr" anchorCtr="0">
          <a:noAutofit/>
        </a:bodyPr>
        <a:lstStyle/>
        <a:p>
          <a:pPr marL="0" lvl="0" indent="0" algn="l" defTabSz="666750">
            <a:lnSpc>
              <a:spcPct val="90000"/>
            </a:lnSpc>
            <a:spcBef>
              <a:spcPct val="0"/>
            </a:spcBef>
            <a:spcAft>
              <a:spcPct val="35000"/>
            </a:spcAft>
            <a:buNone/>
          </a:pPr>
          <a:r>
            <a:rPr lang="en-US" sz="1500" b="0" i="0" kern="1200" dirty="0" err="1"/>
            <a:t>Ontstaan</a:t>
          </a:r>
          <a:r>
            <a:rPr lang="en-US" sz="1500" b="0" i="0" kern="1200" dirty="0"/>
            <a:t> </a:t>
          </a:r>
          <a:r>
            <a:rPr lang="en-US" sz="1500" b="0" i="0" kern="1200" dirty="0" err="1"/>
            <a:t>centra</a:t>
          </a:r>
          <a:r>
            <a:rPr lang="en-US" sz="1500" b="0" i="0" kern="1200" dirty="0"/>
            <a:t> </a:t>
          </a:r>
          <a:r>
            <a:rPr lang="en-US" sz="1500" b="0" i="0" kern="1200" dirty="0" err="1"/>
            <a:t>voor</a:t>
          </a:r>
          <a:r>
            <a:rPr lang="en-US" sz="1500" b="0" i="0" kern="1200" dirty="0"/>
            <a:t> </a:t>
          </a:r>
          <a:r>
            <a:rPr lang="en-US" sz="1500" b="0" i="0" kern="1200" dirty="0" err="1"/>
            <a:t>levensvragen</a:t>
          </a:r>
          <a:endParaRPr lang="en-US" sz="1500" kern="1200" dirty="0" err="1"/>
        </a:p>
      </dsp:txBody>
      <dsp:txXfrm>
        <a:off x="265217" y="2206366"/>
        <a:ext cx="3367194" cy="399568"/>
      </dsp:txXfrm>
    </dsp:sp>
    <dsp:sp modelId="{C13F1DD8-A7ED-464D-8521-AEE1BCFDA2B6}">
      <dsp:nvSpPr>
        <dsp:cNvPr id="0" name=""/>
        <dsp:cNvSpPr/>
      </dsp:nvSpPr>
      <dsp:spPr>
        <a:xfrm>
          <a:off x="0" y="3795300"/>
          <a:ext cx="4872038" cy="637875"/>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78124" tIns="312420" rIns="378124" bIns="106680" numCol="1" spcCol="1270" anchor="t" anchorCtr="0">
          <a:noAutofit/>
        </a:bodyPr>
        <a:lstStyle/>
        <a:p>
          <a:pPr marL="114300" lvl="1" indent="-114300" algn="l" defTabSz="666750" rtl="0">
            <a:lnSpc>
              <a:spcPct val="90000"/>
            </a:lnSpc>
            <a:spcBef>
              <a:spcPct val="0"/>
            </a:spcBef>
            <a:spcAft>
              <a:spcPct val="15000"/>
            </a:spcAft>
            <a:buChar char="•"/>
          </a:pPr>
          <a:r>
            <a:rPr lang="en-US" sz="1500" kern="1200" dirty="0" err="1">
              <a:latin typeface="Century Gothic" panose="020B0502020202020204"/>
            </a:rPr>
            <a:t>Streven</a:t>
          </a:r>
          <a:r>
            <a:rPr lang="en-US" sz="1500" kern="1200" dirty="0">
              <a:latin typeface="Century Gothic" panose="020B0502020202020204"/>
            </a:rPr>
            <a:t> </a:t>
          </a:r>
          <a:r>
            <a:rPr lang="en-US" sz="1500" kern="1200" dirty="0" err="1">
              <a:latin typeface="Century Gothic" panose="020B0502020202020204"/>
            </a:rPr>
            <a:t>naar</a:t>
          </a:r>
          <a:r>
            <a:rPr lang="en-US" sz="1500" kern="1200" dirty="0">
              <a:latin typeface="Century Gothic" panose="020B0502020202020204"/>
            </a:rPr>
            <a:t> </a:t>
          </a:r>
          <a:r>
            <a:rPr lang="en-US" sz="1500" kern="1200" dirty="0" err="1">
              <a:latin typeface="Century Gothic" panose="020B0502020202020204"/>
            </a:rPr>
            <a:t>alle</a:t>
          </a:r>
          <a:r>
            <a:rPr lang="en-US" sz="1500" kern="1200" dirty="0">
              <a:latin typeface="Century Gothic" panose="020B0502020202020204"/>
            </a:rPr>
            <a:t> </a:t>
          </a:r>
          <a:r>
            <a:rPr lang="en-US" sz="1500" kern="1200" dirty="0" err="1">
              <a:latin typeface="Century Gothic" panose="020B0502020202020204"/>
            </a:rPr>
            <a:t>doelgroepen</a:t>
          </a:r>
        </a:p>
      </dsp:txBody>
      <dsp:txXfrm>
        <a:off x="0" y="3795300"/>
        <a:ext cx="4872038" cy="637875"/>
      </dsp:txXfrm>
    </dsp:sp>
    <dsp:sp modelId="{A82E7D81-995F-4925-BE42-172098E84AE7}">
      <dsp:nvSpPr>
        <dsp:cNvPr id="0" name=""/>
        <dsp:cNvSpPr/>
      </dsp:nvSpPr>
      <dsp:spPr>
        <a:xfrm>
          <a:off x="243601" y="3573900"/>
          <a:ext cx="3410426" cy="442800"/>
        </a:xfrm>
        <a:prstGeom prst="roundRect">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906" tIns="0" rIns="128906" bIns="0" numCol="1" spcCol="1270" anchor="ctr" anchorCtr="0">
          <a:noAutofit/>
        </a:bodyPr>
        <a:lstStyle/>
        <a:p>
          <a:pPr marL="0" lvl="0" indent="0" algn="l" defTabSz="666750">
            <a:lnSpc>
              <a:spcPct val="90000"/>
            </a:lnSpc>
            <a:spcBef>
              <a:spcPct val="0"/>
            </a:spcBef>
            <a:spcAft>
              <a:spcPct val="35000"/>
            </a:spcAft>
            <a:buNone/>
          </a:pPr>
          <a:r>
            <a:rPr lang="en-US" sz="1500" b="0" i="0" kern="1200" dirty="0" err="1"/>
            <a:t>Zoeken</a:t>
          </a:r>
          <a:r>
            <a:rPr lang="en-US" sz="1500" b="0" i="0" kern="1200" dirty="0"/>
            <a:t> van </a:t>
          </a:r>
          <a:r>
            <a:rPr lang="en-US" sz="1500" b="0" i="0" kern="1200" dirty="0" err="1"/>
            <a:t>vaste</a:t>
          </a:r>
          <a:r>
            <a:rPr lang="en-US" sz="1500" b="0" i="0" kern="1200" dirty="0"/>
            <a:t> </a:t>
          </a:r>
          <a:r>
            <a:rPr lang="en-US" sz="1500" b="0" i="0" kern="1200" dirty="0" err="1"/>
            <a:t>weg</a:t>
          </a:r>
          <a:r>
            <a:rPr lang="en-US" sz="1500" b="0" i="0" kern="1200" dirty="0"/>
            <a:t> </a:t>
          </a:r>
          <a:r>
            <a:rPr lang="en-US" sz="1500" b="0" i="0" kern="1200" dirty="0" err="1"/>
            <a:t>voor</a:t>
          </a:r>
          <a:r>
            <a:rPr lang="en-US" sz="1500" b="0" i="0" kern="1200" dirty="0"/>
            <a:t> financiering</a:t>
          </a:r>
          <a:endParaRPr lang="en-US" sz="1500" kern="1200" dirty="0"/>
        </a:p>
      </dsp:txBody>
      <dsp:txXfrm>
        <a:off x="265217" y="3595516"/>
        <a:ext cx="3367194"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F20941-46D1-4E93-B842-F23EA1164F5F}" type="datetimeFigureOut">
              <a:rPr lang="nl-NL"/>
              <a:pPr/>
              <a:t>31-7-2024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045EE1-CD3F-4660-A14E-3B3CE029280A}" type="slidenum">
              <a:rPr lang="nl-NL"/>
              <a:pPr/>
              <a:t>‹nr.›</a:t>
            </a:fld>
            <a:endParaRPr lang="nl-NL"/>
          </a:p>
        </p:txBody>
      </p:sp>
    </p:spTree>
    <p:extLst>
      <p:ext uri="{BB962C8B-B14F-4D97-AF65-F5344CB8AC3E}">
        <p14:creationId xmlns:p14="http://schemas.microsoft.com/office/powerpoint/2010/main" val="3272755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Na </a:t>
            </a:r>
            <a:r>
              <a:rPr lang="nl-NL" dirty="0"/>
              <a:t>deze training weten  huisartsen, fysiotherapeuten  etc. :</a:t>
            </a:r>
            <a:endParaRPr lang="en-US" dirty="0"/>
          </a:p>
          <a:p>
            <a:pPr marL="171450" indent="-171450">
              <a:buFont typeface="Arial,Sans-Serif"/>
              <a:buChar char="•"/>
            </a:pPr>
            <a:r>
              <a:rPr lang="nl-NL" dirty="0"/>
              <a:t>Wat geestelijke verzorging is, wat de taak en kennis van de </a:t>
            </a:r>
            <a:r>
              <a:rPr lang="nl-NL" dirty="0" err="1"/>
              <a:t>gv</a:t>
            </a:r>
            <a:r>
              <a:rPr lang="nl-NL" dirty="0"/>
              <a:t> is</a:t>
            </a:r>
            <a:endParaRPr lang="en-US" dirty="0"/>
          </a:p>
          <a:p>
            <a:pPr marL="171450" indent="-171450">
              <a:buFont typeface="Arial,Sans-Serif"/>
              <a:buChar char="•"/>
            </a:pPr>
            <a:r>
              <a:rPr lang="nl-NL" dirty="0"/>
              <a:t>Dat geestelijke verzorging ook ingezet kan worden indien mensen niet gelovig zijn</a:t>
            </a:r>
            <a:endParaRPr lang="en-US" dirty="0"/>
          </a:p>
          <a:p>
            <a:pPr marL="171450" indent="-171450">
              <a:buFont typeface="Arial,Sans-Serif"/>
              <a:buChar char="•"/>
            </a:pPr>
            <a:r>
              <a:rPr lang="nl-NL" dirty="0"/>
              <a:t>Waarin de geestelijk verzorger verschilt met andere disciplines</a:t>
            </a:r>
            <a:endParaRPr lang="en-US" dirty="0"/>
          </a:p>
          <a:p>
            <a:pPr marL="171450" indent="-171450">
              <a:buFont typeface="Arial,Sans-Serif"/>
              <a:buChar char="•"/>
            </a:pPr>
            <a:r>
              <a:rPr lang="nl-NL" dirty="0"/>
              <a:t>Wanneer men de geestelijk verzorger kan inschakelen</a:t>
            </a:r>
            <a:endParaRPr lang="en-US" dirty="0"/>
          </a:p>
          <a:p>
            <a:pPr marL="171450" indent="-171450">
              <a:buFont typeface="Arial,Sans-Serif"/>
              <a:buChar char="•"/>
            </a:pPr>
            <a:r>
              <a:rPr lang="nl-NL" dirty="0"/>
              <a:t>Hoe men een geestelijk verzorger kan bereiken</a:t>
            </a:r>
            <a:endParaRPr lang="nl-NL" dirty="0">
              <a:cs typeface="Calibri"/>
            </a:endParaRPr>
          </a:p>
        </p:txBody>
      </p:sp>
      <p:sp>
        <p:nvSpPr>
          <p:cNvPr id="4" name="Tijdelijke aanduiding voor dianummer 3"/>
          <p:cNvSpPr>
            <a:spLocks noGrp="1"/>
          </p:cNvSpPr>
          <p:nvPr>
            <p:ph type="sldNum" sz="quarter" idx="5"/>
          </p:nvPr>
        </p:nvSpPr>
        <p:spPr/>
        <p:txBody>
          <a:bodyPr/>
          <a:lstStyle/>
          <a:p>
            <a:fld id="{41045EE1-CD3F-4660-A14E-3B3CE029280A}" type="slidenum">
              <a:rPr lang="nl-NL"/>
              <a:pPr/>
              <a:t>2</a:t>
            </a:fld>
            <a:endParaRPr lang="nl-NL"/>
          </a:p>
        </p:txBody>
      </p:sp>
    </p:spTree>
    <p:extLst>
      <p:ext uri="{BB962C8B-B14F-4D97-AF65-F5344CB8AC3E}">
        <p14:creationId xmlns:p14="http://schemas.microsoft.com/office/powerpoint/2010/main" val="1751775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Geschiedenis 1e lijn – in de kinderschoenen</a:t>
            </a:r>
            <a:endParaRPr lang="en-US" dirty="0"/>
          </a:p>
          <a:p>
            <a:r>
              <a:rPr lang="nl-NL" dirty="0"/>
              <a:t>Project ministerie – een tegen eenzaamheid</a:t>
            </a:r>
            <a:endParaRPr lang="en-US" dirty="0"/>
          </a:p>
          <a:p>
            <a:r>
              <a:rPr lang="nl-NL" dirty="0"/>
              <a:t>Rol van de Palliatieve netwerken</a:t>
            </a:r>
            <a:endParaRPr lang="en-US" dirty="0"/>
          </a:p>
          <a:p>
            <a:r>
              <a:rPr lang="nl-NL" dirty="0"/>
              <a:t>Centrum van levensvragen </a:t>
            </a:r>
          </a:p>
          <a:p>
            <a:endParaRPr lang="nl-NL" dirty="0"/>
          </a:p>
          <a:p>
            <a:r>
              <a:rPr lang="nl-NL" dirty="0"/>
              <a:t>Resultaten </a:t>
            </a:r>
            <a:endParaRPr lang="en-US" dirty="0"/>
          </a:p>
          <a:p>
            <a:endParaRPr lang="nl-NL" dirty="0"/>
          </a:p>
          <a:p>
            <a:endParaRPr lang="en-US" dirty="0">
              <a:cs typeface="Calibri"/>
            </a:endParaRPr>
          </a:p>
        </p:txBody>
      </p:sp>
      <p:sp>
        <p:nvSpPr>
          <p:cNvPr id="4" name="Tijdelijke aanduiding voor dianummer 3"/>
          <p:cNvSpPr>
            <a:spLocks noGrp="1"/>
          </p:cNvSpPr>
          <p:nvPr>
            <p:ph type="sldNum" sz="quarter" idx="5"/>
          </p:nvPr>
        </p:nvSpPr>
        <p:spPr/>
        <p:txBody>
          <a:bodyPr/>
          <a:lstStyle/>
          <a:p>
            <a:fld id="{41045EE1-CD3F-4660-A14E-3B3CE029280A}" type="slidenum">
              <a:rPr lang="nl-NL"/>
              <a:pPr/>
              <a:t>3</a:t>
            </a:fld>
            <a:endParaRPr lang="nl-NL"/>
          </a:p>
        </p:txBody>
      </p:sp>
    </p:spTree>
    <p:extLst>
      <p:ext uri="{BB962C8B-B14F-4D97-AF65-F5344CB8AC3E}">
        <p14:creationId xmlns:p14="http://schemas.microsoft.com/office/powerpoint/2010/main" val="4201350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b="1" dirty="0"/>
              <a:t>Geestelijke verzorging</a:t>
            </a:r>
            <a:endParaRPr lang="nl-NL" dirty="0"/>
          </a:p>
          <a:p>
            <a:r>
              <a:rPr lang="nl-NL" b="1" dirty="0"/>
              <a:t> </a:t>
            </a:r>
            <a:r>
              <a:rPr lang="nl-NL" dirty="0"/>
              <a:t>Geestelijk verzorgers  hebben aandacht voor wat mensen bezighoudt, raakt en beweegt. </a:t>
            </a:r>
            <a:endParaRPr lang="en-US" dirty="0"/>
          </a:p>
          <a:p>
            <a:r>
              <a:rPr lang="nl-NL" dirty="0"/>
              <a:t>Ze zoeken met de patiënt naar wat voor de patiënt van waarde en betekenis is. </a:t>
            </a:r>
            <a:endParaRPr lang="en-US" dirty="0"/>
          </a:p>
          <a:p>
            <a:r>
              <a:rPr lang="nl-NL" dirty="0"/>
              <a:t>Ze bieden een luisterend oor waarbij de patiënt het onderwerp van gesprek bepaalt.</a:t>
            </a:r>
          </a:p>
          <a:p>
            <a:r>
              <a:rPr lang="nl-NL" b="1" dirty="0"/>
              <a:t>(medisch) maatschappelijk werk</a:t>
            </a:r>
            <a:endParaRPr lang="nl-NL" dirty="0"/>
          </a:p>
          <a:p>
            <a:r>
              <a:rPr lang="nl-NL" b="1" dirty="0"/>
              <a:t> </a:t>
            </a:r>
            <a:r>
              <a:rPr lang="nl-NL" dirty="0"/>
              <a:t>Maatschappelijk werk ondersteunt de patiënt in het omgaan met de opname/ziekte. </a:t>
            </a:r>
            <a:endParaRPr lang="en-US" dirty="0"/>
          </a:p>
          <a:p>
            <a:r>
              <a:rPr lang="nl-NL" dirty="0"/>
              <a:t>Zij zoeken samen met de patiënt waar knelpunten liggen en helpen bij het terugvinden van de eigen kracht. </a:t>
            </a:r>
            <a:endParaRPr lang="en-US" dirty="0"/>
          </a:p>
          <a:p>
            <a:r>
              <a:rPr lang="nl-NL" dirty="0"/>
              <a:t>Ze bemiddelen bij spanningen en/of conflicten en geven </a:t>
            </a:r>
            <a:r>
              <a:rPr lang="nl-NL" dirty="0" err="1"/>
              <a:t>zonodig</a:t>
            </a:r>
            <a:r>
              <a:rPr lang="nl-NL" dirty="0"/>
              <a:t> praktische  begeleiding.</a:t>
            </a:r>
          </a:p>
          <a:p>
            <a:r>
              <a:rPr lang="nl-NL" b="1" dirty="0"/>
              <a:t>Psychiatrische consultatieve dienst </a:t>
            </a:r>
            <a:endParaRPr lang="nl-NL" dirty="0"/>
          </a:p>
          <a:p>
            <a:r>
              <a:rPr lang="nl-NL" dirty="0"/>
              <a:t>De psychiatrische consultatieve dienst gaat na de consultvraag  met patiënt in gesprek om na te gaan of er sprake is van psychiatrische problematiek (angst, depressie) </a:t>
            </a:r>
            <a:endParaRPr lang="en-US" dirty="0"/>
          </a:p>
          <a:p>
            <a:r>
              <a:rPr lang="nl-NL" dirty="0"/>
              <a:t>en doet een voorstel voor behandeling en/of ondersteuning.</a:t>
            </a:r>
          </a:p>
          <a:p>
            <a:endParaRPr lang="nl-NL"/>
          </a:p>
          <a:p>
            <a:endParaRPr lang="en-US">
              <a:cs typeface="Calibri"/>
            </a:endParaRPr>
          </a:p>
        </p:txBody>
      </p:sp>
      <p:sp>
        <p:nvSpPr>
          <p:cNvPr id="4" name="Tijdelijke aanduiding voor dianummer 3"/>
          <p:cNvSpPr>
            <a:spLocks noGrp="1"/>
          </p:cNvSpPr>
          <p:nvPr>
            <p:ph type="sldNum" sz="quarter" idx="5"/>
          </p:nvPr>
        </p:nvSpPr>
        <p:spPr/>
        <p:txBody>
          <a:bodyPr/>
          <a:lstStyle/>
          <a:p>
            <a:fld id="{DEFF8C48-5ADC-4F26-A6E4-1C2088184F79}" type="slidenum">
              <a:rPr lang="nl-NL" smtClean="0"/>
              <a:pPr/>
              <a:t>6</a:t>
            </a:fld>
            <a:endParaRPr lang="nl-NL"/>
          </a:p>
        </p:txBody>
      </p:sp>
    </p:spTree>
    <p:extLst>
      <p:ext uri="{BB962C8B-B14F-4D97-AF65-F5344CB8AC3E}">
        <p14:creationId xmlns:p14="http://schemas.microsoft.com/office/powerpoint/2010/main" val="3891832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1"/>
            <a:r>
              <a:rPr lang="nl-NL" b="1" dirty="0"/>
              <a:t>Verder uitwerken; samenvatten van dia tekst</a:t>
            </a:r>
            <a:endParaRPr lang="nl-NL" dirty="0"/>
          </a:p>
          <a:p>
            <a:pPr lvl="1"/>
            <a:endParaRPr lang="nl-NL" dirty="0"/>
          </a:p>
          <a:p>
            <a:pPr lvl="1"/>
            <a:r>
              <a:rPr lang="nl-NL" dirty="0"/>
              <a:t>Patiënt heeft geen concrete hulpvraag:</a:t>
            </a:r>
            <a:endParaRPr lang="en-US" dirty="0"/>
          </a:p>
          <a:p>
            <a:r>
              <a:rPr lang="nl-NL" dirty="0"/>
              <a:t>Wil vooral een klankbord voor het delen van ervaringen en gevoelens. Wil gedachten op een rij zetten</a:t>
            </a:r>
            <a:endParaRPr lang="en-US" dirty="0"/>
          </a:p>
          <a:p>
            <a:r>
              <a:rPr lang="nl-NL" dirty="0"/>
              <a:t>Patiënt zoekt naar hoe van betekenis te zijn met alle beperkingen die ziek zijn heeft opgelegd. </a:t>
            </a:r>
            <a:endParaRPr lang="en-US" dirty="0"/>
          </a:p>
          <a:p>
            <a:endParaRPr lang="nl-NL" dirty="0"/>
          </a:p>
          <a:p>
            <a:r>
              <a:rPr lang="nl-NL" dirty="0"/>
              <a:t>Patiënt is bezig met wat het leven heeft gebracht en/of met de toekomst. Patiënt ziet de zin van het leven niet meer, heeft een doodswens. </a:t>
            </a:r>
            <a:endParaRPr lang="en-US" dirty="0"/>
          </a:p>
          <a:p>
            <a:endParaRPr lang="nl-NL" dirty="0"/>
          </a:p>
          <a:p>
            <a:r>
              <a:rPr lang="nl-NL" dirty="0"/>
              <a:t>Waaromvraag - De patiënt vraagt zich af waarom hem dit overkomt. De patiënt is op zoek naar steun in de bijbel, koran of andere bronnen. </a:t>
            </a:r>
            <a:endParaRPr lang="en-US" dirty="0"/>
          </a:p>
          <a:p>
            <a:endParaRPr lang="nl-NL" dirty="0"/>
          </a:p>
          <a:p>
            <a:r>
              <a:rPr lang="nl-NL" dirty="0"/>
              <a:t>Patiënt staat voor een belangrijke keuze Patiënt vindt het moeilijk te bepalen/ af te wegen wat voor hem het meest belangrijk is. </a:t>
            </a:r>
            <a:endParaRPr lang="en-US" dirty="0"/>
          </a:p>
          <a:p>
            <a:endParaRPr lang="en-US" dirty="0">
              <a:cs typeface="Calibri"/>
            </a:endParaRPr>
          </a:p>
        </p:txBody>
      </p:sp>
      <p:sp>
        <p:nvSpPr>
          <p:cNvPr id="4" name="Tijdelijke aanduiding voor dianummer 3"/>
          <p:cNvSpPr>
            <a:spLocks noGrp="1"/>
          </p:cNvSpPr>
          <p:nvPr>
            <p:ph type="sldNum" sz="quarter" idx="5"/>
          </p:nvPr>
        </p:nvSpPr>
        <p:spPr/>
        <p:txBody>
          <a:bodyPr/>
          <a:lstStyle/>
          <a:p>
            <a:fld id="{41045EE1-CD3F-4660-A14E-3B3CE029280A}" type="slidenum">
              <a:rPr lang="nl-NL"/>
              <a:pPr/>
              <a:t>8</a:t>
            </a:fld>
            <a:endParaRPr lang="nl-NL"/>
          </a:p>
        </p:txBody>
      </p:sp>
    </p:spTree>
    <p:extLst>
      <p:ext uri="{BB962C8B-B14F-4D97-AF65-F5344CB8AC3E}">
        <p14:creationId xmlns:p14="http://schemas.microsoft.com/office/powerpoint/2010/main" val="3317586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AVG</a:t>
            </a:r>
            <a:endParaRPr lang="en-US" dirty="0"/>
          </a:p>
          <a:p>
            <a:r>
              <a:rPr lang="nl-NL" dirty="0"/>
              <a:t>Vrijplaats </a:t>
            </a:r>
            <a:endParaRPr lang="en-US" dirty="0"/>
          </a:p>
          <a:p>
            <a:r>
              <a:rPr lang="nl-NL" dirty="0"/>
              <a:t>Vertrouwelijkheid</a:t>
            </a:r>
            <a:endParaRPr lang="en-US" dirty="0"/>
          </a:p>
          <a:p>
            <a:endParaRPr lang="nl-NL" dirty="0"/>
          </a:p>
          <a:p>
            <a:pPr marL="171450" indent="-171450">
              <a:buFont typeface="Arial,Sans-Serif"/>
              <a:buChar char="•"/>
            </a:pPr>
            <a:r>
              <a:rPr lang="nl-NL" dirty="0"/>
              <a:t>Zonder toestemming van de patiënt is er geen terugkoppeling</a:t>
            </a:r>
          </a:p>
          <a:p>
            <a:endParaRPr lang="nl-NL" dirty="0"/>
          </a:p>
          <a:p>
            <a:r>
              <a:rPr lang="nl-NL" dirty="0"/>
              <a:t>MOETEN WE VERMELDEN HOE WIJ ONS VERANTWOORDEN NAAR DE </a:t>
            </a:r>
            <a:r>
              <a:rPr lang="nl-NL" dirty="0" err="1"/>
              <a:t>CvL</a:t>
            </a:r>
            <a:endParaRPr lang="nl-NL" dirty="0" err="1">
              <a:cs typeface="Calibri"/>
            </a:endParaRPr>
          </a:p>
        </p:txBody>
      </p:sp>
      <p:sp>
        <p:nvSpPr>
          <p:cNvPr id="4" name="Tijdelijke aanduiding voor dianummer 3"/>
          <p:cNvSpPr>
            <a:spLocks noGrp="1"/>
          </p:cNvSpPr>
          <p:nvPr>
            <p:ph type="sldNum" sz="quarter" idx="5"/>
          </p:nvPr>
        </p:nvSpPr>
        <p:spPr/>
        <p:txBody>
          <a:bodyPr/>
          <a:lstStyle/>
          <a:p>
            <a:fld id="{41045EE1-CD3F-4660-A14E-3B3CE029280A}" type="slidenum">
              <a:rPr lang="nl-NL"/>
              <a:pPr/>
              <a:t>11</a:t>
            </a:fld>
            <a:endParaRPr lang="nl-NL"/>
          </a:p>
        </p:txBody>
      </p:sp>
    </p:spTree>
    <p:extLst>
      <p:ext uri="{BB962C8B-B14F-4D97-AF65-F5344CB8AC3E}">
        <p14:creationId xmlns:p14="http://schemas.microsoft.com/office/powerpoint/2010/main" val="1125037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1">
              <a:spcAft>
                <a:spcPts val="1000"/>
              </a:spcAft>
            </a:pPr>
            <a:r>
              <a:rPr lang="nl-NL" dirty="0"/>
              <a:t>Ik heb de tekst op de dia verkort. Dit is de oorspronkelijke tekst.</a:t>
            </a:r>
            <a:endParaRPr lang="en-US" dirty="0"/>
          </a:p>
          <a:p>
            <a:pPr marL="628650" lvl="1" indent="-171450">
              <a:spcAft>
                <a:spcPts val="1000"/>
              </a:spcAft>
              <a:buFont typeface="Arial,Sans-Serif"/>
              <a:buChar char="•"/>
            </a:pPr>
            <a:r>
              <a:rPr lang="nl-NL" dirty="0"/>
              <a:t>Deelname aan </a:t>
            </a:r>
            <a:r>
              <a:rPr lang="nl-NL" b="1" dirty="0"/>
              <a:t>multidisciplinaire overlegstructuren</a:t>
            </a:r>
            <a:r>
              <a:rPr lang="nl-NL" dirty="0"/>
              <a:t> en zijn ook te benaderen voor </a:t>
            </a:r>
            <a:r>
              <a:rPr lang="nl-NL" b="1" dirty="0"/>
              <a:t>één op één overleg</a:t>
            </a:r>
            <a:r>
              <a:rPr lang="nl-NL" dirty="0"/>
              <a:t>.</a:t>
            </a:r>
            <a:endParaRPr lang="en-US" dirty="0"/>
          </a:p>
          <a:p>
            <a:pPr marL="628650" lvl="1" indent="-171450">
              <a:spcAft>
                <a:spcPts val="1000"/>
              </a:spcAft>
              <a:buFont typeface="Arial,Sans-Serif"/>
              <a:buChar char="•"/>
            </a:pPr>
            <a:r>
              <a:rPr lang="nl-NL" dirty="0"/>
              <a:t>Training en onderwijs aan professionals, vrijwilligers  met het oog op </a:t>
            </a:r>
            <a:r>
              <a:rPr lang="nl-NL" b="1" dirty="0"/>
              <a:t>zingeving, levensvragen, levensbeschouwing en ethische kwesties</a:t>
            </a:r>
            <a:r>
              <a:rPr lang="nl-NL" dirty="0"/>
              <a:t>.</a:t>
            </a:r>
          </a:p>
          <a:p>
            <a:pPr marL="628650" lvl="1" indent="-171450">
              <a:spcAft>
                <a:spcPts val="1000"/>
              </a:spcAft>
              <a:buFont typeface="Arial,Sans-Serif"/>
              <a:buChar char="•"/>
            </a:pPr>
            <a:r>
              <a:rPr lang="nl-NL" dirty="0"/>
              <a:t>Reflectie op en advies over</a:t>
            </a:r>
            <a:r>
              <a:rPr lang="nl-NL" b="1" dirty="0"/>
              <a:t> levensbeschouwelijke, spirituele en ethische</a:t>
            </a:r>
            <a:r>
              <a:rPr lang="nl-NL" dirty="0"/>
              <a:t> thema’s die zich in de organisatie en in specifieke werkcontexten voordoen. </a:t>
            </a:r>
          </a:p>
          <a:p>
            <a:pPr marL="628650" lvl="1" indent="-171450">
              <a:spcAft>
                <a:spcPts val="1000"/>
              </a:spcAft>
              <a:buFont typeface="Arial,Sans-Serif"/>
              <a:buChar char="•"/>
            </a:pPr>
            <a:r>
              <a:rPr lang="nl-NL" dirty="0"/>
              <a:t>Bij professionals en in organisaties spelen </a:t>
            </a:r>
            <a:r>
              <a:rPr lang="nl-NL" b="1" dirty="0"/>
              <a:t>zinvragen</a:t>
            </a:r>
            <a:r>
              <a:rPr lang="nl-NL" dirty="0"/>
              <a:t> rondom </a:t>
            </a:r>
            <a:r>
              <a:rPr lang="nl-NL" b="1" dirty="0"/>
              <a:t>motivatie en inspiratie, missie en ethiek </a:t>
            </a:r>
            <a:r>
              <a:rPr lang="nl-NL" dirty="0"/>
              <a:t>een grote rol. Geestelijk verzorgers geven medewerkers tijd en ruimte voor reflectie op het werk. Dit kan individueel, maar ook in groepsvorm bijvoorbeeld via intervisie, moreel beraad of het begeleiden van het team.</a:t>
            </a:r>
          </a:p>
          <a:p>
            <a:endParaRPr lang="nl-NL" dirty="0"/>
          </a:p>
          <a:p>
            <a:endParaRPr lang="nl-NL" dirty="0"/>
          </a:p>
          <a:p>
            <a:endParaRPr lang="nl-NL" dirty="0"/>
          </a:p>
          <a:p>
            <a:r>
              <a:rPr lang="nl-NL" dirty="0"/>
              <a:t>Overleg en deelname MDO</a:t>
            </a:r>
          </a:p>
          <a:p>
            <a:r>
              <a:rPr lang="nl-NL" dirty="0"/>
              <a:t>Met behoud van geheimhouding dragen zij bij aan goede zorg, door </a:t>
            </a:r>
            <a:r>
              <a:rPr lang="nl-NL" b="1" dirty="0"/>
              <a:t>oog te hebben voor</a:t>
            </a:r>
            <a:r>
              <a:rPr lang="nl-NL" dirty="0"/>
              <a:t> onder andere:</a:t>
            </a:r>
          </a:p>
          <a:p>
            <a:pPr marL="171450" indent="-171450">
              <a:buFont typeface="Arial,Sans-Serif"/>
              <a:buChar char="•"/>
            </a:pPr>
            <a:r>
              <a:rPr lang="nl-NL" dirty="0"/>
              <a:t>deze unieke mens</a:t>
            </a:r>
          </a:p>
          <a:p>
            <a:pPr marL="171450" indent="-171450">
              <a:buFont typeface="Arial,Sans-Serif"/>
              <a:buChar char="•"/>
            </a:pPr>
            <a:r>
              <a:rPr lang="nl-NL" dirty="0"/>
              <a:t>familie en naasten die een belangrijke rol spelen in het leven van deze mens</a:t>
            </a:r>
          </a:p>
          <a:p>
            <a:pPr marL="171450" indent="-171450">
              <a:buFont typeface="Arial,Sans-Serif"/>
              <a:buChar char="•"/>
            </a:pPr>
            <a:r>
              <a:rPr lang="nl-NL" dirty="0"/>
              <a:t>zingevingsprocessen en existentiële en/of spirituele crisis</a:t>
            </a:r>
          </a:p>
          <a:p>
            <a:pPr marL="171450" indent="-171450">
              <a:buFont typeface="Arial,Sans-Serif"/>
              <a:buChar char="•"/>
            </a:pPr>
            <a:r>
              <a:rPr lang="nl-NL" dirty="0"/>
              <a:t>religieuze en/of levensbeschouwelijke waarden</a:t>
            </a:r>
          </a:p>
          <a:p>
            <a:pPr marL="171450" indent="-171450">
              <a:buFont typeface="Arial,Sans-Serif"/>
              <a:buChar char="•"/>
            </a:pPr>
            <a:r>
              <a:rPr lang="nl-NL" dirty="0"/>
              <a:t>waardering van situaties (</a:t>
            </a:r>
            <a:r>
              <a:rPr lang="nl-NL" i="1" dirty="0"/>
              <a:t>niet</a:t>
            </a:r>
            <a:r>
              <a:rPr lang="nl-NL" dirty="0"/>
              <a:t> oplossingsgericht of resultaatgericht)</a:t>
            </a:r>
          </a:p>
          <a:p>
            <a:pPr marL="171450" indent="-171450">
              <a:buFont typeface="Arial,Sans-Serif"/>
              <a:buChar char="•"/>
            </a:pPr>
            <a:r>
              <a:rPr lang="nl-NL" dirty="0"/>
              <a:t>ethische dilemma’s</a:t>
            </a:r>
          </a:p>
          <a:p>
            <a:pPr marL="171450" indent="-171450">
              <a:buFont typeface="Arial,Sans-Serif"/>
              <a:buChar char="•"/>
            </a:pPr>
            <a:r>
              <a:rPr lang="nl-NL" dirty="0"/>
              <a:t>het welzijn van mede-professionals</a:t>
            </a:r>
          </a:p>
          <a:p>
            <a:endParaRPr lang="nl-NL" dirty="0"/>
          </a:p>
          <a:p>
            <a:endParaRPr lang="nl-NL" dirty="0"/>
          </a:p>
          <a:p>
            <a:endParaRPr lang="nl-NL" dirty="0"/>
          </a:p>
          <a:p>
            <a:endParaRPr lang="nl-NL" dirty="0"/>
          </a:p>
          <a:p>
            <a:r>
              <a:rPr lang="nl-NL" dirty="0"/>
              <a:t>Voorbeelden onderwerpen trainingen:</a:t>
            </a:r>
            <a:endParaRPr lang="en-US" dirty="0"/>
          </a:p>
          <a:p>
            <a:pPr marL="171450" indent="-171450">
              <a:buFont typeface="Arial,Sans-Serif"/>
              <a:buChar char="•"/>
            </a:pPr>
            <a:r>
              <a:rPr lang="nl-NL" dirty="0"/>
              <a:t>wat is goede zorg?</a:t>
            </a:r>
          </a:p>
          <a:p>
            <a:pPr marL="171450" indent="-171450">
              <a:buFont typeface="Arial,Sans-Serif"/>
              <a:buChar char="•"/>
            </a:pPr>
            <a:r>
              <a:rPr lang="nl-NL" dirty="0"/>
              <a:t>welke waarden zijn voor jou belangrijk en in hoeverre komen die overeen met de waarden van de organisatie waarin je werkt?</a:t>
            </a:r>
          </a:p>
          <a:p>
            <a:pPr marL="171450" indent="-171450">
              <a:buFont typeface="Arial,Sans-Serif"/>
              <a:buChar char="•"/>
            </a:pPr>
            <a:r>
              <a:rPr lang="nl-NL" dirty="0"/>
              <a:t>(h)erkennen en signaleren van levensvragen en behoefte aan geestelijke zorg</a:t>
            </a:r>
          </a:p>
          <a:p>
            <a:pPr marL="171450" indent="-171450">
              <a:buFont typeface="Arial,Sans-Serif"/>
              <a:buChar char="•"/>
            </a:pPr>
            <a:r>
              <a:rPr lang="nl-NL" dirty="0"/>
              <a:t>herkennen en uitdiepen van dilemma’s en ethische vraagstukken in je werk</a:t>
            </a:r>
          </a:p>
          <a:p>
            <a:pPr marL="171450" indent="-171450">
              <a:buFont typeface="Arial,Sans-Serif"/>
              <a:buChar char="•"/>
            </a:pPr>
            <a:r>
              <a:rPr lang="nl-NL" dirty="0"/>
              <a:t>niveaus van luisteren naar mensen, hoe luister je in de diepte en krijg je een gesprek over betekenis?</a:t>
            </a:r>
          </a:p>
          <a:p>
            <a:pPr marL="171450" indent="-171450">
              <a:buFont typeface="Arial,Sans-Serif"/>
              <a:buChar char="•"/>
            </a:pPr>
            <a:r>
              <a:rPr lang="nl-NL" dirty="0"/>
              <a:t>culturele en religieuze en/of levensbeschouwelijke onderwerpen</a:t>
            </a:r>
          </a:p>
          <a:p>
            <a:pPr marL="171450" indent="-171450">
              <a:buFont typeface="Arial,Sans-Serif"/>
              <a:buChar char="•"/>
            </a:pPr>
            <a:endParaRPr lang="nl-NL" dirty="0"/>
          </a:p>
          <a:p>
            <a:pPr marL="171450" indent="-171450">
              <a:buFont typeface="Arial,Sans-Serif"/>
              <a:buChar char="•"/>
            </a:pPr>
            <a:r>
              <a:rPr lang="nl-NL" dirty="0"/>
              <a:t>Voorbeelden reflectie en advies:</a:t>
            </a:r>
            <a:endParaRPr lang="en-US" dirty="0"/>
          </a:p>
          <a:p>
            <a:pPr marL="285750" indent="-285750">
              <a:buFont typeface="Arial,Sans-Serif"/>
              <a:buChar char="•"/>
            </a:pPr>
            <a:r>
              <a:rPr lang="nl-NL" dirty="0"/>
              <a:t>Deelname aan ethische of andersoortige commissies;</a:t>
            </a:r>
          </a:p>
          <a:p>
            <a:pPr marL="285750" indent="-285750">
              <a:buFont typeface="Arial,Sans-Serif"/>
              <a:buChar char="•"/>
            </a:pPr>
            <a:r>
              <a:rPr lang="nl-NL" dirty="0"/>
              <a:t>Bijdragen aan het schrijven van beleid: de identiteit van de organisatie, normatieve professionalisering, ethische, maatschappelijke en levensbeschouwelijke ontwikkelingen;</a:t>
            </a:r>
          </a:p>
          <a:p>
            <a:pPr marL="285750" indent="-285750">
              <a:buFont typeface="Arial,Sans-Serif"/>
              <a:buChar char="•"/>
            </a:pPr>
            <a:r>
              <a:rPr lang="nl-NL" dirty="0"/>
              <a:t>Signaleren en verkennen van knelpunten in de organisatie die het leef- en werkklimaat beïnvloeden en dit (al dan niet met een advies) neerleggen bij de hiervoor verantwoordelijken</a:t>
            </a:r>
          </a:p>
        </p:txBody>
      </p:sp>
      <p:sp>
        <p:nvSpPr>
          <p:cNvPr id="4" name="Tijdelijke aanduiding voor dianummer 3"/>
          <p:cNvSpPr>
            <a:spLocks noGrp="1"/>
          </p:cNvSpPr>
          <p:nvPr>
            <p:ph type="sldNum" sz="quarter" idx="5"/>
          </p:nvPr>
        </p:nvSpPr>
        <p:spPr/>
        <p:txBody>
          <a:bodyPr/>
          <a:lstStyle/>
          <a:p>
            <a:fld id="{41045EE1-CD3F-4660-A14E-3B3CE029280A}" type="slidenum">
              <a:rPr lang="nl-NL"/>
              <a:pPr/>
              <a:t>13</a:t>
            </a:fld>
            <a:endParaRPr lang="nl-NL"/>
          </a:p>
        </p:txBody>
      </p:sp>
    </p:spTree>
    <p:extLst>
      <p:ext uri="{BB962C8B-B14F-4D97-AF65-F5344CB8AC3E}">
        <p14:creationId xmlns:p14="http://schemas.microsoft.com/office/powerpoint/2010/main" val="2864287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nl-NL"/>
              <a:t>Klik om de stijl te bewerken</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pPr/>
              <a:t>7/31/2024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nl-NL"/>
              <a:t>Klik om de stijl te bewerken</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446C117F-5CCF-4837-BE5F-2B92066CAFAF}" type="datetimeFigureOut">
              <a:rPr lang="en-US" dirty="0"/>
              <a:pPr/>
              <a:t>7/31/2024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nl-NL"/>
              <a:t>Klik om de stijl te bewerken</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84EB90BD-B6CE-46B7-997F-7313B992CCDC}" type="datetimeFigureOut">
              <a:rPr lang="en-US" dirty="0"/>
              <a:pPr/>
              <a:t>7/31/2024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pPr/>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nl-NL"/>
              <a:t>Klik om de stijl te bewerken</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CDB9D11F-B188-461D-B23F-39381795C052}" type="datetimeFigureOut">
              <a:rPr lang="en-US" dirty="0"/>
              <a:pPr/>
              <a:t>7/31/2024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pPr/>
              <a:t>‹nr.›</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nl-NL"/>
              <a:t>Klik om de stijl te bewerken</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52E6D8D9-55A2-4063-B0F3-121F44549695}" type="datetimeFigureOut">
              <a:rPr lang="en-US" dirty="0"/>
              <a:pPr/>
              <a:t>7/31/2024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pPr/>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nl-NL"/>
              <a:t>Klik om de stijl te bewerken</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3" name="Date Placeholder 2"/>
          <p:cNvSpPr>
            <a:spLocks noGrp="1"/>
          </p:cNvSpPr>
          <p:nvPr>
            <p:ph type="dt" sz="half" idx="10"/>
          </p:nvPr>
        </p:nvSpPr>
        <p:spPr/>
        <p:txBody>
          <a:bodyPr/>
          <a:lstStyle/>
          <a:p>
            <a:fld id="{D4B24536-994D-4021-A283-9F449C0DB509}" type="datetimeFigureOut">
              <a:rPr lang="en-US" dirty="0"/>
              <a:pPr/>
              <a:t>7/31/2024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nl-NL"/>
              <a:t>Klik om de stijl te bewerken</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3" name="Date Placeholder 2"/>
          <p:cNvSpPr>
            <a:spLocks noGrp="1"/>
          </p:cNvSpPr>
          <p:nvPr>
            <p:ph type="dt" sz="half" idx="10"/>
          </p:nvPr>
        </p:nvSpPr>
        <p:spPr/>
        <p:txBody>
          <a:bodyPr/>
          <a:lstStyle/>
          <a:p>
            <a:fld id="{3CBBBB78-C96F-47B7-AB17-D852CA960AC9}" type="datetimeFigureOut">
              <a:rPr lang="en-US" dirty="0"/>
              <a:pPr/>
              <a:t>7/31/2024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pPr/>
              <a:t>7/31/2024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pPr/>
              <a:t>7/31/2024</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‹nr.›</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863667" cy="6858000"/>
          </a:xfrm>
          <a:prstGeom prst="rect">
            <a:avLst/>
          </a:prstGeom>
        </p:spPr>
      </p:pic>
      <p:sp>
        <p:nvSpPr>
          <p:cNvPr id="2" name="Title 1"/>
          <p:cNvSpPr>
            <a:spLocks noGrp="1"/>
          </p:cNvSpPr>
          <p:nvPr>
            <p:ph type="ctrTitle"/>
          </p:nvPr>
        </p:nvSpPr>
        <p:spPr>
          <a:xfrm>
            <a:off x="3658631" y="1964267"/>
            <a:ext cx="7618971" cy="2421464"/>
          </a:xfrm>
        </p:spPr>
        <p:txBody>
          <a:bodyPr anchor="b">
            <a:normAutofit/>
          </a:bodyPr>
          <a:lstStyle>
            <a:lvl1pPr algn="r">
              <a:defRPr sz="4400">
                <a:effectLst/>
              </a:defRPr>
            </a:lvl1pPr>
          </a:lstStyle>
          <a:p>
            <a:r>
              <a:rPr lang="en-US"/>
              <a:t>Click to edit Master title style</a:t>
            </a:r>
          </a:p>
        </p:txBody>
      </p:sp>
      <p:sp>
        <p:nvSpPr>
          <p:cNvPr id="3" name="Subtitle 2"/>
          <p:cNvSpPr>
            <a:spLocks noGrp="1"/>
          </p:cNvSpPr>
          <p:nvPr>
            <p:ph type="subTitle" idx="1"/>
          </p:nvPr>
        </p:nvSpPr>
        <p:spPr>
          <a:xfrm>
            <a:off x="3658631" y="4385734"/>
            <a:ext cx="7618971"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9003082" y="5870577"/>
            <a:ext cx="1616231" cy="377825"/>
          </a:xfrm>
        </p:spPr>
        <p:txBody>
          <a:bodyPr/>
          <a:lstStyle/>
          <a:p>
            <a:fld id="{B61BEF0D-F0BB-DE4B-95CE-6DB70DBA9567}" type="datetimeFigureOut">
              <a:rPr lang="en-US" dirty="0"/>
              <a:pPr/>
              <a:t>7/31/2024</a:t>
            </a:fld>
            <a:endParaRPr lang="en-US"/>
          </a:p>
        </p:txBody>
      </p:sp>
      <p:sp>
        <p:nvSpPr>
          <p:cNvPr id="5" name="Footer Placeholder 4"/>
          <p:cNvSpPr>
            <a:spLocks noGrp="1"/>
          </p:cNvSpPr>
          <p:nvPr>
            <p:ph type="ftr" sz="quarter" idx="11"/>
          </p:nvPr>
        </p:nvSpPr>
        <p:spPr>
          <a:xfrm>
            <a:off x="3658632" y="5870577"/>
            <a:ext cx="5242849" cy="377825"/>
          </a:xfrm>
        </p:spPr>
        <p:txBody>
          <a:bodyPr/>
          <a:lstStyle/>
          <a:p>
            <a:endParaRPr lang="en-US"/>
          </a:p>
        </p:txBody>
      </p:sp>
      <p:sp>
        <p:nvSpPr>
          <p:cNvPr id="6" name="Slide Number Placeholder 5"/>
          <p:cNvSpPr>
            <a:spLocks noGrp="1"/>
          </p:cNvSpPr>
          <p:nvPr>
            <p:ph type="sldNum" sz="quarter" idx="12"/>
          </p:nvPr>
        </p:nvSpPr>
        <p:spPr>
          <a:xfrm>
            <a:off x="10720913" y="5870577"/>
            <a:ext cx="556688" cy="377825"/>
          </a:xfrm>
        </p:spPr>
        <p:txBody>
          <a:bodyPr/>
          <a:lstStyle/>
          <a:p>
            <a:fld id="{D57F1E4F-1CFF-5643-939E-217C01CDF565}" type="slidenum">
              <a:rPr lang="en-US" dirty="0"/>
              <a:pPr/>
              <a:t>‹nr.›</a:t>
            </a:fld>
            <a:endParaRPr lang="en-US"/>
          </a:p>
        </p:txBody>
      </p:sp>
    </p:spTree>
    <p:extLst>
      <p:ext uri="{BB962C8B-B14F-4D97-AF65-F5344CB8AC3E}">
        <p14:creationId xmlns:p14="http://schemas.microsoft.com/office/powerpoint/2010/main" val="13069048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8" y="0"/>
            <a:ext cx="12158133" cy="6858000"/>
          </a:xfrm>
          <a:prstGeom prst="rect">
            <a:avLst/>
          </a:prstGeom>
        </p:spPr>
      </p:pic>
      <p:sp>
        <p:nvSpPr>
          <p:cNvPr id="2" name="Title 1"/>
          <p:cNvSpPr>
            <a:spLocks noGrp="1"/>
          </p:cNvSpPr>
          <p:nvPr>
            <p:ph type="title"/>
          </p:nvPr>
        </p:nvSpPr>
        <p:spPr/>
        <p:txBody>
          <a:bodyPr>
            <a:normAutofit/>
          </a:bodyPr>
          <a:lstStyle>
            <a:lvl1pPr>
              <a:defRPr sz="2800"/>
            </a:lvl1p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extLst>
      <p:ext uri="{BB962C8B-B14F-4D97-AF65-F5344CB8AC3E}">
        <p14:creationId xmlns:p14="http://schemas.microsoft.com/office/powerpoint/2010/main" val="1181074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pPr/>
              <a:t>7/31/2024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‹nr.›</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8" y="0"/>
            <a:ext cx="12158133" cy="6858000"/>
          </a:xfrm>
          <a:prstGeom prst="rect">
            <a:avLst/>
          </a:prstGeom>
        </p:spPr>
      </p:pic>
      <p:sp>
        <p:nvSpPr>
          <p:cNvPr id="2" name="Title 1"/>
          <p:cNvSpPr>
            <a:spLocks noGrp="1"/>
          </p:cNvSpPr>
          <p:nvPr>
            <p:ph type="title"/>
          </p:nvPr>
        </p:nvSpPr>
        <p:spPr>
          <a:xfrm>
            <a:off x="609603" y="3308581"/>
            <a:ext cx="10363200" cy="1468800"/>
          </a:xfrm>
        </p:spPr>
        <p:txBody>
          <a:bodyPr anchor="b">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609601" y="4777381"/>
            <a:ext cx="103632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extLst>
      <p:ext uri="{BB962C8B-B14F-4D97-AF65-F5344CB8AC3E}">
        <p14:creationId xmlns:p14="http://schemas.microsoft.com/office/powerpoint/2010/main" val="15463933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8" y="0"/>
            <a:ext cx="12158133"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2142068"/>
            <a:ext cx="508406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88737" y="2142069"/>
            <a:ext cx="5084064"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7/31/2024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a:p>
        </p:txBody>
      </p:sp>
    </p:spTree>
    <p:extLst>
      <p:ext uri="{BB962C8B-B14F-4D97-AF65-F5344CB8AC3E}">
        <p14:creationId xmlns:p14="http://schemas.microsoft.com/office/powerpoint/2010/main" val="10324718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8" y="0"/>
            <a:ext cx="12158133" cy="6858000"/>
          </a:xfrm>
          <a:prstGeom prst="rect">
            <a:avLst/>
          </a:prstGeom>
        </p:spPr>
      </p:pic>
      <p:sp>
        <p:nvSpPr>
          <p:cNvPr id="2" name="Title 1"/>
          <p:cNvSpPr>
            <a:spLocks noGrp="1"/>
          </p:cNvSpPr>
          <p:nvPr>
            <p:ph type="title"/>
          </p:nvPr>
        </p:nvSpPr>
        <p:spPr/>
        <p:txBody>
          <a:bodyPr>
            <a:normAutofit/>
          </a:bodyPr>
          <a:lstStyle>
            <a:lvl1pPr>
              <a:defRPr sz="3200"/>
            </a:lvl1pPr>
          </a:lstStyle>
          <a:p>
            <a:r>
              <a:rPr lang="en-US"/>
              <a:t>Click to edit Master title style</a:t>
            </a:r>
          </a:p>
        </p:txBody>
      </p:sp>
      <p:sp>
        <p:nvSpPr>
          <p:cNvPr id="3" name="Text Placeholder 2"/>
          <p:cNvSpPr>
            <a:spLocks noGrp="1"/>
          </p:cNvSpPr>
          <p:nvPr>
            <p:ph type="body" idx="1"/>
          </p:nvPr>
        </p:nvSpPr>
        <p:spPr>
          <a:xfrm>
            <a:off x="991307" y="2218267"/>
            <a:ext cx="472080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870201"/>
            <a:ext cx="508406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81493" y="2218267"/>
            <a:ext cx="469130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88736" y="2870201"/>
            <a:ext cx="508406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7/31/2024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a:p>
        </p:txBody>
      </p:sp>
    </p:spTree>
    <p:extLst>
      <p:ext uri="{BB962C8B-B14F-4D97-AF65-F5344CB8AC3E}">
        <p14:creationId xmlns:p14="http://schemas.microsoft.com/office/powerpoint/2010/main" val="3775693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8" y="0"/>
            <a:ext cx="12158133" cy="6858000"/>
          </a:xfrm>
          <a:prstGeom prst="rect">
            <a:avLst/>
          </a:prstGeom>
        </p:spPr>
      </p:pic>
      <p:sp>
        <p:nvSpPr>
          <p:cNvPr id="2" name="Title 1"/>
          <p:cNvSpPr>
            <a:spLocks noGrp="1"/>
          </p:cNvSpPr>
          <p:nvPr>
            <p:ph type="title"/>
          </p:nvPr>
        </p:nvSpPr>
        <p:spPr>
          <a:xfrm>
            <a:off x="609601" y="609602"/>
            <a:ext cx="10363200" cy="1456267"/>
          </a:xfrm>
        </p:spPr>
        <p:txBody>
          <a:bodyPr>
            <a:normAutofit/>
          </a:bodyPr>
          <a:lstStyle>
            <a:lvl1pPr>
              <a:defRPr sz="3200"/>
            </a:lvl1p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7/31/2024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a:p>
        </p:txBody>
      </p:sp>
    </p:spTree>
    <p:extLst>
      <p:ext uri="{BB962C8B-B14F-4D97-AF65-F5344CB8AC3E}">
        <p14:creationId xmlns:p14="http://schemas.microsoft.com/office/powerpoint/2010/main" val="4170378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8" y="0"/>
            <a:ext cx="12158133" cy="6858000"/>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7/31/2024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a:p>
        </p:txBody>
      </p:sp>
    </p:spTree>
    <p:extLst>
      <p:ext uri="{BB962C8B-B14F-4D97-AF65-F5344CB8AC3E}">
        <p14:creationId xmlns:p14="http://schemas.microsoft.com/office/powerpoint/2010/main" val="7834919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8" y="0"/>
            <a:ext cx="12158133" cy="6858000"/>
          </a:xfrm>
          <a:prstGeom prst="rect">
            <a:avLst/>
          </a:prstGeom>
        </p:spPr>
      </p:pic>
      <p:sp>
        <p:nvSpPr>
          <p:cNvPr id="2" name="Title 1"/>
          <p:cNvSpPr>
            <a:spLocks noGrp="1"/>
          </p:cNvSpPr>
          <p:nvPr>
            <p:ph type="title"/>
          </p:nvPr>
        </p:nvSpPr>
        <p:spPr>
          <a:xfrm>
            <a:off x="615624" y="1557868"/>
            <a:ext cx="3817213" cy="1439332"/>
          </a:xfrm>
        </p:spPr>
        <p:txBody>
          <a:bodyPr anchor="b">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4808193" y="609601"/>
            <a:ext cx="6170633"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5624" y="2997201"/>
            <a:ext cx="3817213"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a:p>
        </p:txBody>
      </p:sp>
    </p:spTree>
    <p:extLst>
      <p:ext uri="{BB962C8B-B14F-4D97-AF65-F5344CB8AC3E}">
        <p14:creationId xmlns:p14="http://schemas.microsoft.com/office/powerpoint/2010/main" val="20895226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8" y="0"/>
            <a:ext cx="12158133" cy="6858000"/>
          </a:xfrm>
          <a:prstGeom prst="rect">
            <a:avLst/>
          </a:prstGeom>
        </p:spPr>
      </p:pic>
      <p:sp>
        <p:nvSpPr>
          <p:cNvPr id="2" name="Title 1"/>
          <p:cNvSpPr>
            <a:spLocks noGrp="1"/>
          </p:cNvSpPr>
          <p:nvPr>
            <p:ph type="title"/>
          </p:nvPr>
        </p:nvSpPr>
        <p:spPr>
          <a:xfrm>
            <a:off x="616171" y="1735672"/>
            <a:ext cx="5462939" cy="1371600"/>
          </a:xfrm>
        </p:spPr>
        <p:txBody>
          <a:bodyPr anchor="b">
            <a:normAutofit/>
          </a:bodyPr>
          <a:lstStyle>
            <a:lvl1pPr algn="l">
              <a:defRPr sz="2400" b="0"/>
            </a:lvl1pPr>
          </a:lstStyle>
          <a:p>
            <a:r>
              <a:rPr lang="en-US"/>
              <a:t>Click to edit Master title style</a:t>
            </a:r>
          </a:p>
        </p:txBody>
      </p:sp>
      <p:sp>
        <p:nvSpPr>
          <p:cNvPr id="14" name="Picture Placeholder 2"/>
          <p:cNvSpPr>
            <a:spLocks noGrp="1" noChangeAspect="1"/>
          </p:cNvSpPr>
          <p:nvPr>
            <p:ph type="pic" idx="1"/>
          </p:nvPr>
        </p:nvSpPr>
        <p:spPr>
          <a:xfrm>
            <a:off x="6705600" y="914400"/>
            <a:ext cx="42672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endParaRPr lang="en-US"/>
          </a:p>
        </p:txBody>
      </p:sp>
      <p:sp>
        <p:nvSpPr>
          <p:cNvPr id="4" name="Text Placeholder 3"/>
          <p:cNvSpPr>
            <a:spLocks noGrp="1"/>
          </p:cNvSpPr>
          <p:nvPr>
            <p:ph type="body" sz="half" idx="2"/>
          </p:nvPr>
        </p:nvSpPr>
        <p:spPr>
          <a:xfrm>
            <a:off x="616171" y="3107272"/>
            <a:ext cx="5462939"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a:p>
        </p:txBody>
      </p:sp>
    </p:spTree>
    <p:extLst>
      <p:ext uri="{BB962C8B-B14F-4D97-AF65-F5344CB8AC3E}">
        <p14:creationId xmlns:p14="http://schemas.microsoft.com/office/powerpoint/2010/main" val="3301211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8" y="0"/>
            <a:ext cx="12158133" cy="6858000"/>
          </a:xfrm>
          <a:prstGeom prst="rect">
            <a:avLst/>
          </a:prstGeom>
        </p:spPr>
      </p:pic>
      <p:sp>
        <p:nvSpPr>
          <p:cNvPr id="2" name="Title 1"/>
          <p:cNvSpPr>
            <a:spLocks noGrp="1"/>
          </p:cNvSpPr>
          <p:nvPr>
            <p:ph type="title"/>
          </p:nvPr>
        </p:nvSpPr>
        <p:spPr>
          <a:xfrm>
            <a:off x="609601" y="4732865"/>
            <a:ext cx="10363200" cy="566738"/>
          </a:xfrm>
        </p:spPr>
        <p:txBody>
          <a:bodyPr anchor="b">
            <a:normAutofit/>
          </a:bodyPr>
          <a:lstStyle>
            <a:lvl1pPr algn="l">
              <a:defRPr sz="2000" b="0"/>
            </a:lvl1pPr>
          </a:lstStyle>
          <a:p>
            <a:r>
              <a:rPr lang="en-US"/>
              <a:t>Click to edit Master title style</a:t>
            </a:r>
          </a:p>
        </p:txBody>
      </p:sp>
      <p:sp>
        <p:nvSpPr>
          <p:cNvPr id="3" name="Picture Placeholder 2"/>
          <p:cNvSpPr>
            <a:spLocks noGrp="1" noChangeAspect="1"/>
          </p:cNvSpPr>
          <p:nvPr>
            <p:ph type="pic" idx="1"/>
          </p:nvPr>
        </p:nvSpPr>
        <p:spPr>
          <a:xfrm>
            <a:off x="1219201" y="932112"/>
            <a:ext cx="9144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endParaRPr lang="en-US"/>
          </a:p>
        </p:txBody>
      </p:sp>
      <p:sp>
        <p:nvSpPr>
          <p:cNvPr id="4" name="Text Placeholder 3"/>
          <p:cNvSpPr>
            <a:spLocks noGrp="1"/>
          </p:cNvSpPr>
          <p:nvPr>
            <p:ph type="body" sz="half" idx="2"/>
          </p:nvPr>
        </p:nvSpPr>
        <p:spPr>
          <a:xfrm>
            <a:off x="609601" y="5299603"/>
            <a:ext cx="103632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a:p>
        </p:txBody>
      </p:sp>
    </p:spTree>
    <p:extLst>
      <p:ext uri="{BB962C8B-B14F-4D97-AF65-F5344CB8AC3E}">
        <p14:creationId xmlns:p14="http://schemas.microsoft.com/office/powerpoint/2010/main" val="14776091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8" y="0"/>
            <a:ext cx="12158133" cy="6858000"/>
          </a:xfrm>
          <a:prstGeom prst="rect">
            <a:avLst/>
          </a:prstGeom>
        </p:spPr>
      </p:pic>
      <p:sp>
        <p:nvSpPr>
          <p:cNvPr id="2" name="Title 1"/>
          <p:cNvSpPr>
            <a:spLocks noGrp="1"/>
          </p:cNvSpPr>
          <p:nvPr>
            <p:ph type="title"/>
          </p:nvPr>
        </p:nvSpPr>
        <p:spPr>
          <a:xfrm>
            <a:off x="609605" y="609603"/>
            <a:ext cx="10363199" cy="3124199"/>
          </a:xfrm>
        </p:spPr>
        <p:txBody>
          <a:bodyPr anchor="ctr">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609603" y="4343400"/>
            <a:ext cx="103631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extLst>
      <p:ext uri="{BB962C8B-B14F-4D97-AF65-F5344CB8AC3E}">
        <p14:creationId xmlns:p14="http://schemas.microsoft.com/office/powerpoint/2010/main" val="38715714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8" y="0"/>
            <a:ext cx="12158133" cy="6858000"/>
          </a:xfrm>
          <a:prstGeom prst="rect">
            <a:avLst/>
          </a:prstGeom>
        </p:spPr>
      </p:pic>
      <p:sp>
        <p:nvSpPr>
          <p:cNvPr id="11" name="TextBox 10"/>
          <p:cNvSpPr txBox="1"/>
          <p:nvPr/>
        </p:nvSpPr>
        <p:spPr>
          <a:xfrm>
            <a:off x="562395" y="718114"/>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2" name="TextBox 11"/>
          <p:cNvSpPr txBox="1"/>
          <p:nvPr/>
        </p:nvSpPr>
        <p:spPr>
          <a:xfrm>
            <a:off x="10314401" y="2751671"/>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3" name="Title 1"/>
          <p:cNvSpPr>
            <a:spLocks noGrp="1"/>
          </p:cNvSpPr>
          <p:nvPr>
            <p:ph type="title"/>
          </p:nvPr>
        </p:nvSpPr>
        <p:spPr>
          <a:xfrm>
            <a:off x="1172154" y="609603"/>
            <a:ext cx="9455063" cy="2743199"/>
          </a:xfrm>
        </p:spPr>
        <p:txBody>
          <a:bodyPr anchor="ctr">
            <a:normAutofit/>
          </a:bodyPr>
          <a:lstStyle>
            <a:lvl1pPr algn="l">
              <a:defRPr sz="3200" b="0" cap="none">
                <a:solidFill>
                  <a:schemeClr val="tx1"/>
                </a:solidFill>
              </a:defRPr>
            </a:lvl1pPr>
          </a:lstStyle>
          <a:p>
            <a:r>
              <a:rPr lang="en-US"/>
              <a:t>Click to edit Master title style</a:t>
            </a:r>
          </a:p>
        </p:txBody>
      </p:sp>
      <p:sp>
        <p:nvSpPr>
          <p:cNvPr id="16" name="Text Placeholder 9"/>
          <p:cNvSpPr>
            <a:spLocks noGrp="1"/>
          </p:cNvSpPr>
          <p:nvPr>
            <p:ph type="body" sz="quarter" idx="13"/>
          </p:nvPr>
        </p:nvSpPr>
        <p:spPr>
          <a:xfrm>
            <a:off x="1318229" y="3352800"/>
            <a:ext cx="9168177"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16355" y="4343400"/>
            <a:ext cx="103632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extLst>
      <p:ext uri="{BB962C8B-B14F-4D97-AF65-F5344CB8AC3E}">
        <p14:creationId xmlns:p14="http://schemas.microsoft.com/office/powerpoint/2010/main" val="1873327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nl-NL"/>
              <a:t>Klik om de stijl te bewerken</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30578ACC-22D6-47C1-A373-4FD133E34F3C}" type="datetimeFigureOut">
              <a:rPr lang="en-US" dirty="0"/>
              <a:pPr/>
              <a:t>7/31/2024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pPr/>
              <a:t>‹nr.›</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8" y="0"/>
            <a:ext cx="12158133" cy="6858000"/>
          </a:xfrm>
          <a:prstGeom prst="rect">
            <a:avLst/>
          </a:prstGeom>
        </p:spPr>
      </p:pic>
      <p:sp>
        <p:nvSpPr>
          <p:cNvPr id="2" name="Title 1"/>
          <p:cNvSpPr>
            <a:spLocks noGrp="1"/>
          </p:cNvSpPr>
          <p:nvPr>
            <p:ph type="title"/>
          </p:nvPr>
        </p:nvSpPr>
        <p:spPr>
          <a:xfrm>
            <a:off x="609602" y="3291648"/>
            <a:ext cx="10363201" cy="1468800"/>
          </a:xfrm>
        </p:spPr>
        <p:txBody>
          <a:bodyPr anchor="b">
            <a:normAutofit/>
          </a:bodyPr>
          <a:lstStyle>
            <a:lvl1pPr algn="l">
              <a:defRPr sz="2800" b="0" cap="none"/>
            </a:lvl1pPr>
          </a:lstStyle>
          <a:p>
            <a:r>
              <a:rPr lang="en-US"/>
              <a:t>Click to edit Master title style</a:t>
            </a:r>
          </a:p>
        </p:txBody>
      </p:sp>
      <p:sp>
        <p:nvSpPr>
          <p:cNvPr id="3" name="Text Placeholder 2"/>
          <p:cNvSpPr>
            <a:spLocks noGrp="1"/>
          </p:cNvSpPr>
          <p:nvPr>
            <p:ph type="body" idx="1"/>
          </p:nvPr>
        </p:nvSpPr>
        <p:spPr>
          <a:xfrm>
            <a:off x="609600" y="4760448"/>
            <a:ext cx="10363203"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extLst>
      <p:ext uri="{BB962C8B-B14F-4D97-AF65-F5344CB8AC3E}">
        <p14:creationId xmlns:p14="http://schemas.microsoft.com/office/powerpoint/2010/main" val="17619654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8" y="0"/>
            <a:ext cx="12158133" cy="6858000"/>
          </a:xfrm>
          <a:prstGeom prst="rect">
            <a:avLst/>
          </a:prstGeom>
        </p:spPr>
      </p:pic>
      <p:sp>
        <p:nvSpPr>
          <p:cNvPr id="11" name="TextBox 10"/>
          <p:cNvSpPr txBox="1"/>
          <p:nvPr/>
        </p:nvSpPr>
        <p:spPr>
          <a:xfrm>
            <a:off x="562395" y="718114"/>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2" name="TextBox 11"/>
          <p:cNvSpPr txBox="1"/>
          <p:nvPr/>
        </p:nvSpPr>
        <p:spPr>
          <a:xfrm>
            <a:off x="10314401" y="2751671"/>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6" name="Title 1"/>
          <p:cNvSpPr>
            <a:spLocks noGrp="1"/>
          </p:cNvSpPr>
          <p:nvPr>
            <p:ph type="title"/>
          </p:nvPr>
        </p:nvSpPr>
        <p:spPr>
          <a:xfrm>
            <a:off x="1172154" y="609603"/>
            <a:ext cx="9455063" cy="2743199"/>
          </a:xfrm>
        </p:spPr>
        <p:txBody>
          <a:bodyPr anchor="ctr">
            <a:normAutofit/>
          </a:bodyPr>
          <a:lstStyle>
            <a:lvl1pPr algn="l">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609601" y="3886200"/>
            <a:ext cx="103632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09601" y="4775200"/>
            <a:ext cx="103632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extLst>
      <p:ext uri="{BB962C8B-B14F-4D97-AF65-F5344CB8AC3E}">
        <p14:creationId xmlns:p14="http://schemas.microsoft.com/office/powerpoint/2010/main" val="20083380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8" y="0"/>
            <a:ext cx="12158133" cy="6858000"/>
          </a:xfrm>
          <a:prstGeom prst="rect">
            <a:avLst/>
          </a:prstGeom>
        </p:spPr>
      </p:pic>
      <p:sp>
        <p:nvSpPr>
          <p:cNvPr id="2" name="Title 1"/>
          <p:cNvSpPr>
            <a:spLocks noGrp="1"/>
          </p:cNvSpPr>
          <p:nvPr>
            <p:ph type="title"/>
          </p:nvPr>
        </p:nvSpPr>
        <p:spPr>
          <a:xfrm>
            <a:off x="619254" y="609603"/>
            <a:ext cx="10363201" cy="2743199"/>
          </a:xfrm>
        </p:spPr>
        <p:txBody>
          <a:bodyPr vert="horz" lIns="91440" tIns="45720" rIns="91440" bIns="45720" rtlCol="0" anchor="ctr">
            <a:normAutofit/>
          </a:bodyPr>
          <a:lstStyle>
            <a:lvl1pPr>
              <a:defRPr lang="en-US" sz="2800" b="0" dirty="0"/>
            </a:lvl1pPr>
          </a:lstStyle>
          <a:p>
            <a:pPr marL="0" lvl="0"/>
            <a:r>
              <a:rPr lang="en-US"/>
              <a:t>Click to edit Master title style</a:t>
            </a:r>
          </a:p>
        </p:txBody>
      </p:sp>
      <p:sp>
        <p:nvSpPr>
          <p:cNvPr id="10" name="Text Placeholder 9"/>
          <p:cNvSpPr>
            <a:spLocks noGrp="1"/>
          </p:cNvSpPr>
          <p:nvPr>
            <p:ph type="body" sz="quarter" idx="13"/>
          </p:nvPr>
        </p:nvSpPr>
        <p:spPr>
          <a:xfrm>
            <a:off x="619254" y="3505200"/>
            <a:ext cx="103632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19253" y="4343400"/>
            <a:ext cx="103632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extLst>
      <p:ext uri="{BB962C8B-B14F-4D97-AF65-F5344CB8AC3E}">
        <p14:creationId xmlns:p14="http://schemas.microsoft.com/office/powerpoint/2010/main" val="41998892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8" y="0"/>
            <a:ext cx="12158133" cy="6858000"/>
          </a:xfrm>
          <a:prstGeom prst="rect">
            <a:avLst/>
          </a:prstGeom>
        </p:spPr>
      </p:pic>
      <p:sp>
        <p:nvSpPr>
          <p:cNvPr id="8" name="Title 1"/>
          <p:cNvSpPr>
            <a:spLocks noGrp="1"/>
          </p:cNvSpPr>
          <p:nvPr>
            <p:ph type="title"/>
          </p:nvPr>
        </p:nvSpPr>
        <p:spPr>
          <a:xfrm>
            <a:off x="609600" y="609602"/>
            <a:ext cx="10363200" cy="1456267"/>
          </a:xfrm>
        </p:spPr>
        <p:txBody>
          <a:bodyPr>
            <a:normAutofit/>
          </a:bodyPr>
          <a:lstStyle>
            <a:lvl1pPr>
              <a:defRPr sz="2800"/>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extLst>
      <p:ext uri="{BB962C8B-B14F-4D97-AF65-F5344CB8AC3E}">
        <p14:creationId xmlns:p14="http://schemas.microsoft.com/office/powerpoint/2010/main" val="8189063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8" y="0"/>
            <a:ext cx="12158133" cy="6858000"/>
          </a:xfrm>
          <a:prstGeom prst="rect">
            <a:avLst/>
          </a:prstGeom>
        </p:spPr>
      </p:pic>
      <p:sp>
        <p:nvSpPr>
          <p:cNvPr id="2" name="Vertical Title 1"/>
          <p:cNvSpPr>
            <a:spLocks noGrp="1"/>
          </p:cNvSpPr>
          <p:nvPr>
            <p:ph type="title" orient="vert"/>
          </p:nvPr>
        </p:nvSpPr>
        <p:spPr>
          <a:xfrm>
            <a:off x="8737305" y="609601"/>
            <a:ext cx="2235495" cy="5181601"/>
          </a:xfrm>
        </p:spPr>
        <p:txBody>
          <a:bodyPr vert="eaVert">
            <a:normAutofit/>
          </a:bodyPr>
          <a:lstStyle>
            <a:lvl1pPr>
              <a:defRPr sz="2800"/>
            </a:lvl1pPr>
          </a:lstStyle>
          <a:p>
            <a:r>
              <a:rPr lang="en-US"/>
              <a:t>Click to edit Master title style</a:t>
            </a:r>
          </a:p>
        </p:txBody>
      </p:sp>
      <p:sp>
        <p:nvSpPr>
          <p:cNvPr id="3" name="Vertical Text Placeholder 2"/>
          <p:cNvSpPr>
            <a:spLocks noGrp="1"/>
          </p:cNvSpPr>
          <p:nvPr>
            <p:ph type="body" orient="vert" idx="1"/>
          </p:nvPr>
        </p:nvSpPr>
        <p:spPr>
          <a:xfrm>
            <a:off x="609600" y="609600"/>
            <a:ext cx="7986912"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extLst>
      <p:ext uri="{BB962C8B-B14F-4D97-AF65-F5344CB8AC3E}">
        <p14:creationId xmlns:p14="http://schemas.microsoft.com/office/powerpoint/2010/main" val="1467155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pPr/>
              <a:t>7/31/2024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nl-NL"/>
              <a:t>Klik om de stijl te bewerken</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680322" y="3030008"/>
            <a:ext cx="4698355" cy="2906179"/>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5594123" y="3030008"/>
            <a:ext cx="4700059" cy="2906179"/>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pPr/>
              <a:t>7/31/2024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pPr/>
              <a:t>7/31/2024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pPr/>
              <a:t>7/31/2024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nl-NL"/>
              <a:t>Klik om de stijl te bewerken</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E331444B-B92B-4E27-8C94-BB93EAF5CB18}" type="datetimeFigureOut">
              <a:rPr lang="en-US" dirty="0"/>
              <a:pPr/>
              <a:t>7/31/2024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nl-NL"/>
              <a:t>Klik om de stijl te bewerken</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363EFA5E-FA76-400D-B3DC-F0BA90E6D107}" type="datetimeFigureOut">
              <a:rPr lang="en-US" dirty="0"/>
              <a:pPr/>
              <a:t>7/31/2024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pPr/>
              <a:t>7/31/2024</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609602"/>
            <a:ext cx="10363200" cy="14562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142069"/>
            <a:ext cx="10363200"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698283" y="5870577"/>
            <a:ext cx="1616231"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7/31/2024</a:t>
            </a:fld>
            <a:endParaRPr lang="en-US"/>
          </a:p>
        </p:txBody>
      </p:sp>
      <p:sp>
        <p:nvSpPr>
          <p:cNvPr id="5" name="Footer Placeholder 4"/>
          <p:cNvSpPr>
            <a:spLocks noGrp="1"/>
          </p:cNvSpPr>
          <p:nvPr>
            <p:ph type="ftr" sz="quarter" idx="3"/>
          </p:nvPr>
        </p:nvSpPr>
        <p:spPr>
          <a:xfrm>
            <a:off x="609601" y="5870577"/>
            <a:ext cx="798708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416113" y="5870577"/>
            <a:ext cx="556688"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‹nr.›</a:t>
            </a:fld>
            <a:endParaRPr lang="en-US"/>
          </a:p>
        </p:txBody>
      </p:sp>
    </p:spTree>
    <p:extLst>
      <p:ext uri="{BB962C8B-B14F-4D97-AF65-F5344CB8AC3E}">
        <p14:creationId xmlns:p14="http://schemas.microsoft.com/office/powerpoint/2010/main" val="1478263695"/>
      </p:ext>
    </p:extLst>
  </p:cSld>
  <p:clrMap bg1="dk1" tx1="lt1" bg2="dk2" tx2="lt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 id="2147483917"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4OInVNbUeJ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bg-BG" dirty="0" err="1"/>
              <a:t>Geestelijke</a:t>
            </a:r>
            <a:r>
              <a:rPr lang="bg-BG" dirty="0"/>
              <a:t> </a:t>
            </a:r>
            <a:r>
              <a:rPr lang="bg-BG" dirty="0" err="1"/>
              <a:t>verzorging</a:t>
            </a:r>
            <a:r>
              <a:rPr lang="bg-BG" dirty="0"/>
              <a:t> </a:t>
            </a:r>
            <a:r>
              <a:rPr lang="bg-BG" dirty="0" err="1"/>
              <a:t>in</a:t>
            </a:r>
            <a:r>
              <a:rPr lang="bg-BG" dirty="0"/>
              <a:t> </a:t>
            </a:r>
            <a:r>
              <a:rPr lang="bg-BG" dirty="0" err="1"/>
              <a:t>de</a:t>
            </a:r>
            <a:r>
              <a:rPr lang="bg-BG" dirty="0"/>
              <a:t> </a:t>
            </a:r>
            <a:r>
              <a:rPr lang="bg-BG" dirty="0" err="1"/>
              <a:t>thuissituatie</a:t>
            </a:r>
          </a:p>
        </p:txBody>
      </p:sp>
      <p:sp>
        <p:nvSpPr>
          <p:cNvPr id="3" name="Ondertitel 2"/>
          <p:cNvSpPr>
            <a:spLocks noGrp="1"/>
          </p:cNvSpPr>
          <p:nvPr>
            <p:ph type="subTitle" idx="1"/>
          </p:nvPr>
        </p:nvSpPr>
        <p:spPr/>
        <p:txBody>
          <a:bodyPr vert="horz" lIns="91440" tIns="45720" rIns="91440" bIns="45720" rtlCol="0" anchor="t">
            <a:normAutofit/>
          </a:bodyPr>
          <a:lstStyle/>
          <a:p>
            <a:r>
              <a:rPr lang="bg-BG" dirty="0" err="1"/>
              <a:t>Een</a:t>
            </a:r>
            <a:r>
              <a:rPr lang="bg-BG" dirty="0"/>
              <a:t> </a:t>
            </a:r>
            <a:r>
              <a:rPr lang="bg-BG" dirty="0" err="1"/>
              <a:t>eerste</a:t>
            </a:r>
            <a:r>
              <a:rPr lang="bg-BG" dirty="0"/>
              <a:t> </a:t>
            </a:r>
            <a:r>
              <a:rPr lang="bg-BG" dirty="0" err="1"/>
              <a:t>kennismaking</a:t>
            </a:r>
          </a:p>
        </p:txBody>
      </p:sp>
    </p:spTree>
    <p:extLst>
      <p:ext uri="{BB962C8B-B14F-4D97-AF65-F5344CB8AC3E}">
        <p14:creationId xmlns:p14="http://schemas.microsoft.com/office/powerpoint/2010/main" val="3737911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8B2109-BA80-4522-A1BB-0D2D7407BBB2}"/>
              </a:ext>
            </a:extLst>
          </p:cNvPr>
          <p:cNvSpPr>
            <a:spLocks noGrp="1"/>
          </p:cNvSpPr>
          <p:nvPr>
            <p:ph type="title"/>
          </p:nvPr>
        </p:nvSpPr>
        <p:spPr/>
        <p:txBody>
          <a:bodyPr/>
          <a:lstStyle/>
          <a:p>
            <a:r>
              <a:rPr lang="nl-NL" dirty="0"/>
              <a:t>Voor wie?</a:t>
            </a:r>
          </a:p>
        </p:txBody>
      </p:sp>
      <p:sp>
        <p:nvSpPr>
          <p:cNvPr id="3" name="Tijdelijke aanduiding voor inhoud 2">
            <a:extLst>
              <a:ext uri="{FF2B5EF4-FFF2-40B4-BE49-F238E27FC236}">
                <a16:creationId xmlns:a16="http://schemas.microsoft.com/office/drawing/2014/main" id="{B63FAD0F-7142-464A-A450-4D9224B41FDE}"/>
              </a:ext>
            </a:extLst>
          </p:cNvPr>
          <p:cNvSpPr>
            <a:spLocks noGrp="1"/>
          </p:cNvSpPr>
          <p:nvPr>
            <p:ph idx="1"/>
          </p:nvPr>
        </p:nvSpPr>
        <p:spPr/>
        <p:txBody>
          <a:bodyPr vert="horz" lIns="91440" tIns="45720" rIns="91440" bIns="45720" rtlCol="0" anchor="t">
            <a:normAutofit/>
          </a:bodyPr>
          <a:lstStyle/>
          <a:p>
            <a:pPr>
              <a:lnSpc>
                <a:spcPct val="100000"/>
              </a:lnSpc>
              <a:spcBef>
                <a:spcPts val="0"/>
              </a:spcBef>
              <a:spcAft>
                <a:spcPts val="1000"/>
              </a:spcAft>
            </a:pPr>
            <a:r>
              <a:rPr lang="nl-NL" dirty="0">
                <a:ea typeface="+mn-lt"/>
                <a:cs typeface="+mn-lt"/>
              </a:rPr>
              <a:t>Mensen van 50+ die thuis wonen</a:t>
            </a:r>
          </a:p>
          <a:p>
            <a:pPr>
              <a:lnSpc>
                <a:spcPct val="100000"/>
              </a:lnSpc>
              <a:spcBef>
                <a:spcPts val="0"/>
              </a:spcBef>
              <a:spcAft>
                <a:spcPts val="1000"/>
              </a:spcAft>
            </a:pPr>
            <a:r>
              <a:rPr lang="nl-NL" dirty="0">
                <a:latin typeface="Calibri"/>
                <a:cs typeface="Calibri"/>
              </a:rPr>
              <a:t>Voor kinderen en volwassenen in de palliatieve zorg en hun naasten </a:t>
            </a:r>
            <a:endParaRPr lang="nl-NL" dirty="0">
              <a:ea typeface="+mn-lt"/>
              <a:cs typeface="+mn-lt"/>
            </a:endParaRPr>
          </a:p>
          <a:p>
            <a:pPr>
              <a:lnSpc>
                <a:spcPct val="100000"/>
              </a:lnSpc>
              <a:spcBef>
                <a:spcPts val="0"/>
              </a:spcBef>
              <a:spcAft>
                <a:spcPts val="1000"/>
              </a:spcAft>
            </a:pPr>
            <a:endParaRPr lang="nl-NL" dirty="0">
              <a:latin typeface="Trebuchet MS" panose="020B0603020202020204"/>
              <a:ea typeface="+mn-lt"/>
              <a:cs typeface="Calibri"/>
            </a:endParaRPr>
          </a:p>
          <a:p>
            <a:pPr>
              <a:lnSpc>
                <a:spcPct val="100000"/>
              </a:lnSpc>
              <a:spcBef>
                <a:spcPts val="0"/>
              </a:spcBef>
              <a:spcAft>
                <a:spcPts val="1000"/>
              </a:spcAft>
            </a:pPr>
            <a:endParaRPr lang="nl-NL" dirty="0">
              <a:ea typeface="+mn-lt"/>
              <a:cs typeface="+mn-lt"/>
            </a:endParaRPr>
          </a:p>
          <a:p>
            <a:pPr>
              <a:lnSpc>
                <a:spcPct val="100000"/>
              </a:lnSpc>
              <a:spcBef>
                <a:spcPts val="0"/>
              </a:spcBef>
              <a:spcAft>
                <a:spcPts val="1000"/>
              </a:spcAft>
            </a:pPr>
            <a:r>
              <a:rPr lang="nl-NL" dirty="0">
                <a:ea typeface="+mn-lt"/>
                <a:cs typeface="+mn-lt"/>
              </a:rPr>
              <a:t>Voor bovenstaande groepen worden gesprekken volledig vergoed door het Centrum voor levensvragen.</a:t>
            </a:r>
          </a:p>
          <a:p>
            <a:endParaRPr lang="nl-NL" dirty="0"/>
          </a:p>
        </p:txBody>
      </p:sp>
    </p:spTree>
    <p:extLst>
      <p:ext uri="{BB962C8B-B14F-4D97-AF65-F5344CB8AC3E}">
        <p14:creationId xmlns:p14="http://schemas.microsoft.com/office/powerpoint/2010/main" val="1652351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6" name="Rectangle 15">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2" name="Titel 1">
            <a:extLst>
              <a:ext uri="{FF2B5EF4-FFF2-40B4-BE49-F238E27FC236}">
                <a16:creationId xmlns:a16="http://schemas.microsoft.com/office/drawing/2014/main" id="{13E56267-27B1-49E4-84F7-62ED8632EA94}"/>
              </a:ext>
            </a:extLst>
          </p:cNvPr>
          <p:cNvSpPr>
            <a:spLocks noGrp="1"/>
          </p:cNvSpPr>
          <p:nvPr>
            <p:ph type="title"/>
          </p:nvPr>
        </p:nvSpPr>
        <p:spPr>
          <a:xfrm>
            <a:off x="229561" y="2063262"/>
            <a:ext cx="4190039" cy="2661052"/>
          </a:xfrm>
        </p:spPr>
        <p:txBody>
          <a:bodyPr>
            <a:normAutofit/>
          </a:bodyPr>
          <a:lstStyle/>
          <a:p>
            <a:pPr algn="r"/>
            <a:r>
              <a:rPr lang="nl-NL" sz="4400" dirty="0">
                <a:solidFill>
                  <a:srgbClr val="FFFFFF"/>
                </a:solidFill>
              </a:rPr>
              <a:t>Aanbod voor de patiënt </a:t>
            </a:r>
          </a:p>
        </p:txBody>
      </p:sp>
      <p:sp>
        <p:nvSpPr>
          <p:cNvPr id="3" name="Tijdelijke aanduiding voor inhoud 2">
            <a:extLst>
              <a:ext uri="{FF2B5EF4-FFF2-40B4-BE49-F238E27FC236}">
                <a16:creationId xmlns:a16="http://schemas.microsoft.com/office/drawing/2014/main" id="{A7C90E7B-C034-43EC-8A31-ACBC73079E9D}"/>
              </a:ext>
            </a:extLst>
          </p:cNvPr>
          <p:cNvSpPr>
            <a:spLocks noGrp="1"/>
          </p:cNvSpPr>
          <p:nvPr>
            <p:ph idx="1"/>
          </p:nvPr>
        </p:nvSpPr>
        <p:spPr>
          <a:xfrm>
            <a:off x="5287995" y="661106"/>
            <a:ext cx="6257362" cy="5503101"/>
          </a:xfrm>
        </p:spPr>
        <p:txBody>
          <a:bodyPr vert="horz" lIns="91440" tIns="45720" rIns="91440" bIns="45720" rtlCol="0" anchor="ctr">
            <a:normAutofit/>
          </a:bodyPr>
          <a:lstStyle/>
          <a:p>
            <a:pPr>
              <a:spcBef>
                <a:spcPts val="0"/>
              </a:spcBef>
              <a:spcAft>
                <a:spcPts val="1000"/>
              </a:spcAft>
            </a:pPr>
            <a:r>
              <a:rPr lang="nl-NL" sz="2000" dirty="0">
                <a:solidFill>
                  <a:srgbClr val="FFFFFF"/>
                </a:solidFill>
                <a:ea typeface="+mn-lt"/>
                <a:cs typeface="+mn-lt"/>
              </a:rPr>
              <a:t>Individuele gesprekken</a:t>
            </a:r>
          </a:p>
          <a:p>
            <a:pPr lvl="1">
              <a:spcBef>
                <a:spcPts val="0"/>
              </a:spcBef>
              <a:spcAft>
                <a:spcPts val="1000"/>
              </a:spcAft>
            </a:pPr>
            <a:r>
              <a:rPr lang="nl-NL" dirty="0">
                <a:solidFill>
                  <a:srgbClr val="FFFFFF"/>
                </a:solidFill>
                <a:ea typeface="+mn-lt"/>
                <a:cs typeface="+mn-lt"/>
              </a:rPr>
              <a:t>Hierbij is </a:t>
            </a:r>
            <a:r>
              <a:rPr lang="nl-NL" dirty="0">
                <a:solidFill>
                  <a:srgbClr val="FFFFFF"/>
                </a:solidFill>
                <a:latin typeface="Calibri"/>
                <a:cs typeface="Calibri"/>
              </a:rPr>
              <a:t>aandacht voor wat mensen bezighoudt, raakt en beweegt. Samen met de  patiënt wordt gezocht naar wat voor de patiënt van waarde en betekenis is. De patiënt bepaalt het onderwerp van gesprek.</a:t>
            </a:r>
            <a:endParaRPr lang="nl-NL" dirty="0">
              <a:solidFill>
                <a:srgbClr val="FFFFFF"/>
              </a:solidFill>
              <a:ea typeface="+mn-lt"/>
              <a:cs typeface="+mn-lt"/>
            </a:endParaRPr>
          </a:p>
          <a:p>
            <a:pPr lvl="1">
              <a:spcBef>
                <a:spcPts val="0"/>
              </a:spcBef>
              <a:spcAft>
                <a:spcPts val="1000"/>
              </a:spcAft>
            </a:pPr>
            <a:r>
              <a:rPr lang="nl-NL" dirty="0">
                <a:solidFill>
                  <a:srgbClr val="FFFFFF"/>
                </a:solidFill>
                <a:ea typeface="+mn-lt"/>
                <a:cs typeface="+mn-lt"/>
              </a:rPr>
              <a:t>Rituelen</a:t>
            </a:r>
          </a:p>
          <a:p>
            <a:pPr lvl="1">
              <a:spcBef>
                <a:spcPts val="0"/>
              </a:spcBef>
              <a:spcAft>
                <a:spcPts val="1000"/>
              </a:spcAft>
            </a:pPr>
            <a:r>
              <a:rPr lang="nl-NL" dirty="0">
                <a:solidFill>
                  <a:srgbClr val="FFFFFF"/>
                </a:solidFill>
                <a:latin typeface="Calibri"/>
                <a:cs typeface="Calibri"/>
              </a:rPr>
              <a:t>De gesprekken zijn vertrouwelijk. </a:t>
            </a:r>
            <a:endParaRPr lang="nl-NL" dirty="0">
              <a:solidFill>
                <a:srgbClr val="FFFFFF"/>
              </a:solidFill>
              <a:ea typeface="+mn-lt"/>
              <a:cs typeface="+mn-lt"/>
            </a:endParaRPr>
          </a:p>
          <a:p>
            <a:pPr marL="457200" lvl="1" indent="0">
              <a:spcBef>
                <a:spcPts val="0"/>
              </a:spcBef>
              <a:spcAft>
                <a:spcPts val="1000"/>
              </a:spcAft>
              <a:buNone/>
            </a:pPr>
            <a:endParaRPr lang="nl-NL" dirty="0">
              <a:solidFill>
                <a:srgbClr val="FFFFFF"/>
              </a:solidFill>
              <a:latin typeface="Calibri"/>
              <a:ea typeface="+mn-lt"/>
              <a:cs typeface="Calibri"/>
            </a:endParaRPr>
          </a:p>
          <a:p>
            <a:pPr>
              <a:spcBef>
                <a:spcPts val="0"/>
              </a:spcBef>
              <a:spcAft>
                <a:spcPts val="1000"/>
              </a:spcAft>
            </a:pPr>
            <a:r>
              <a:rPr lang="nl-NL" sz="2000" dirty="0">
                <a:solidFill>
                  <a:srgbClr val="FFFFFF"/>
                </a:solidFill>
                <a:ea typeface="+mn-lt"/>
                <a:cs typeface="+mn-lt"/>
              </a:rPr>
              <a:t>Groepsbijeenkomsten</a:t>
            </a:r>
          </a:p>
          <a:p>
            <a:pPr lvl="1">
              <a:spcBef>
                <a:spcPts val="0"/>
              </a:spcBef>
              <a:spcAft>
                <a:spcPts val="1000"/>
              </a:spcAft>
            </a:pPr>
            <a:r>
              <a:rPr lang="nl-NL" dirty="0">
                <a:solidFill>
                  <a:srgbClr val="FFFFFF"/>
                </a:solidFill>
                <a:ea typeface="+mn-lt"/>
                <a:cs typeface="+mn-lt"/>
              </a:rPr>
              <a:t>Hierbij wordt met elkaar gesproken aan de hand van een thema.</a:t>
            </a:r>
            <a:endParaRPr lang="nl-NL" dirty="0">
              <a:solidFill>
                <a:srgbClr val="FFFFFF"/>
              </a:solidFill>
            </a:endParaRPr>
          </a:p>
        </p:txBody>
      </p:sp>
    </p:spTree>
    <p:extLst>
      <p:ext uri="{BB962C8B-B14F-4D97-AF65-F5344CB8AC3E}">
        <p14:creationId xmlns:p14="http://schemas.microsoft.com/office/powerpoint/2010/main" val="3668610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CDA9A5-3560-477E-99B0-80BD01D33447}"/>
              </a:ext>
            </a:extLst>
          </p:cNvPr>
          <p:cNvSpPr>
            <a:spLocks noGrp="1"/>
          </p:cNvSpPr>
          <p:nvPr>
            <p:ph type="title"/>
          </p:nvPr>
        </p:nvSpPr>
        <p:spPr/>
        <p:txBody>
          <a:bodyPr/>
          <a:lstStyle/>
          <a:p>
            <a:r>
              <a:rPr lang="nl-NL" dirty="0"/>
              <a:t>Waar is de geestelijk verzorger te vinden?</a:t>
            </a:r>
          </a:p>
        </p:txBody>
      </p:sp>
      <p:sp>
        <p:nvSpPr>
          <p:cNvPr id="3" name="Tijdelijke aanduiding voor inhoud 2">
            <a:extLst>
              <a:ext uri="{FF2B5EF4-FFF2-40B4-BE49-F238E27FC236}">
                <a16:creationId xmlns:a16="http://schemas.microsoft.com/office/drawing/2014/main" id="{463AEDF5-0B98-49F9-8239-EFFFA75D21A4}"/>
              </a:ext>
            </a:extLst>
          </p:cNvPr>
          <p:cNvSpPr>
            <a:spLocks noGrp="1"/>
          </p:cNvSpPr>
          <p:nvPr>
            <p:ph idx="1"/>
          </p:nvPr>
        </p:nvSpPr>
        <p:spPr/>
        <p:txBody>
          <a:bodyPr vert="horz" lIns="91440" tIns="45720" rIns="91440" bIns="45720" rtlCol="0" anchor="t">
            <a:normAutofit/>
          </a:bodyPr>
          <a:lstStyle/>
          <a:p>
            <a:pPr>
              <a:lnSpc>
                <a:spcPct val="100000"/>
              </a:lnSpc>
              <a:spcBef>
                <a:spcPts val="0"/>
              </a:spcBef>
              <a:spcAft>
                <a:spcPts val="1000"/>
              </a:spcAft>
            </a:pPr>
            <a:r>
              <a:rPr lang="nl-NL" dirty="0">
                <a:latin typeface="Calibri"/>
                <a:cs typeface="Calibri"/>
              </a:rPr>
              <a:t>Centrum Levensvragen Drechtsteden Gorinchem e.o.</a:t>
            </a:r>
            <a:br>
              <a:rPr lang="nl-NL" dirty="0">
                <a:latin typeface="Calibri"/>
                <a:cs typeface="Calibri"/>
              </a:rPr>
            </a:br>
            <a:r>
              <a:rPr lang="nl-NL" dirty="0">
                <a:latin typeface="Calibri"/>
                <a:cs typeface="Calibri"/>
              </a:rPr>
              <a:t> </a:t>
            </a:r>
            <a:r>
              <a:rPr lang="nl-NL" dirty="0">
                <a:latin typeface="Calibri"/>
                <a:cs typeface="Calibri"/>
                <a:hlinkClick r:id="rId2"/>
              </a:rPr>
              <a:t>https://centrum-levensvragen.nl/</a:t>
            </a:r>
            <a:endParaRPr lang="nl-NL" dirty="0">
              <a:ea typeface="+mn-lt"/>
              <a:cs typeface="+mn-lt"/>
            </a:endParaRPr>
          </a:p>
          <a:p>
            <a:pPr>
              <a:lnSpc>
                <a:spcPct val="100000"/>
              </a:lnSpc>
              <a:spcBef>
                <a:spcPts val="0"/>
              </a:spcBef>
              <a:spcAft>
                <a:spcPts val="1000"/>
              </a:spcAft>
            </a:pPr>
            <a:endParaRPr lang="nl-NL" dirty="0">
              <a:ea typeface="+mn-lt"/>
              <a:cs typeface="+mn-lt"/>
            </a:endParaRPr>
          </a:p>
          <a:p>
            <a:pPr>
              <a:lnSpc>
                <a:spcPct val="100000"/>
              </a:lnSpc>
              <a:spcBef>
                <a:spcPts val="0"/>
              </a:spcBef>
              <a:spcAft>
                <a:spcPts val="1000"/>
              </a:spcAft>
            </a:pPr>
            <a:r>
              <a:rPr lang="nl-NL" dirty="0">
                <a:ea typeface="+mn-lt"/>
                <a:cs typeface="+mn-lt"/>
              </a:rPr>
              <a:t>Meer informatie over geestelijke verzorging voor zowel professionals als patiënten:</a:t>
            </a:r>
            <a:br>
              <a:rPr lang="nl-NL" dirty="0">
                <a:ea typeface="+mn-lt"/>
                <a:cs typeface="+mn-lt"/>
              </a:rPr>
            </a:br>
            <a:r>
              <a:rPr lang="nl-NL" dirty="0">
                <a:ea typeface="+mn-lt"/>
                <a:cs typeface="+mn-lt"/>
              </a:rPr>
              <a:t> </a:t>
            </a:r>
            <a:r>
              <a:rPr lang="nl-NL" dirty="0">
                <a:ea typeface="+mn-lt"/>
                <a:cs typeface="+mn-lt"/>
                <a:hlinkClick r:id="rId2"/>
              </a:rPr>
              <a:t>www.geestelijkeverzorging.nl</a:t>
            </a:r>
            <a:endParaRPr lang="nl-NL"/>
          </a:p>
        </p:txBody>
      </p:sp>
    </p:spTree>
    <p:extLst>
      <p:ext uri="{BB962C8B-B14F-4D97-AF65-F5344CB8AC3E}">
        <p14:creationId xmlns:p14="http://schemas.microsoft.com/office/powerpoint/2010/main" val="62437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8E491C-259D-49AC-970E-F7A9D11D0244}"/>
              </a:ext>
            </a:extLst>
          </p:cNvPr>
          <p:cNvSpPr>
            <a:spLocks noGrp="1"/>
          </p:cNvSpPr>
          <p:nvPr>
            <p:ph type="title"/>
          </p:nvPr>
        </p:nvSpPr>
        <p:spPr/>
        <p:txBody>
          <a:bodyPr/>
          <a:lstStyle/>
          <a:p>
            <a:pPr algn="ctr"/>
            <a:r>
              <a:rPr lang="nl-NL" dirty="0"/>
              <a:t>ER IS OOK EEN AANBOD VOOR DE PROFESSIONALS</a:t>
            </a:r>
          </a:p>
        </p:txBody>
      </p:sp>
      <p:sp>
        <p:nvSpPr>
          <p:cNvPr id="3" name="Tijdelijke aanduiding voor inhoud 2">
            <a:extLst>
              <a:ext uri="{FF2B5EF4-FFF2-40B4-BE49-F238E27FC236}">
                <a16:creationId xmlns:a16="http://schemas.microsoft.com/office/drawing/2014/main" id="{3E2C1825-0091-4152-B072-F88F39780A21}"/>
              </a:ext>
            </a:extLst>
          </p:cNvPr>
          <p:cNvSpPr>
            <a:spLocks noGrp="1"/>
          </p:cNvSpPr>
          <p:nvPr>
            <p:ph idx="1"/>
          </p:nvPr>
        </p:nvSpPr>
        <p:spPr/>
        <p:txBody>
          <a:bodyPr vert="horz" lIns="91440" tIns="45720" rIns="91440" bIns="45720" rtlCol="0" anchor="t">
            <a:normAutofit/>
          </a:bodyPr>
          <a:lstStyle/>
          <a:p>
            <a:pPr lvl="1">
              <a:lnSpc>
                <a:spcPct val="100000"/>
              </a:lnSpc>
              <a:spcBef>
                <a:spcPts val="0"/>
              </a:spcBef>
              <a:spcAft>
                <a:spcPts val="1000"/>
              </a:spcAft>
            </a:pPr>
            <a:r>
              <a:rPr lang="nl-NL">
                <a:latin typeface="Calibri"/>
                <a:cs typeface="Calibri"/>
              </a:rPr>
              <a:t>Deelname aan multidisciplinaire overlegstructuren (Patz)</a:t>
            </a:r>
            <a:endParaRPr lang="nl-NL" dirty="0">
              <a:ea typeface="+mn-lt"/>
              <a:cs typeface="+mn-lt"/>
            </a:endParaRPr>
          </a:p>
          <a:p>
            <a:pPr lvl="1">
              <a:lnSpc>
                <a:spcPct val="100000"/>
              </a:lnSpc>
              <a:spcBef>
                <a:spcPts val="0"/>
              </a:spcBef>
              <a:spcAft>
                <a:spcPts val="1000"/>
              </a:spcAft>
            </a:pPr>
            <a:r>
              <a:rPr lang="nl-NL" dirty="0">
                <a:latin typeface="Calibri"/>
                <a:cs typeface="Calibri"/>
              </a:rPr>
              <a:t>Eén op één overleg</a:t>
            </a:r>
            <a:endParaRPr lang="nl-NL" dirty="0">
              <a:ea typeface="+mn-lt"/>
              <a:cs typeface="+mn-lt"/>
            </a:endParaRPr>
          </a:p>
          <a:p>
            <a:pPr lvl="1">
              <a:lnSpc>
                <a:spcPct val="100000"/>
              </a:lnSpc>
              <a:spcBef>
                <a:spcPts val="0"/>
              </a:spcBef>
              <a:spcAft>
                <a:spcPts val="1000"/>
              </a:spcAft>
            </a:pPr>
            <a:r>
              <a:rPr lang="nl-NL" dirty="0">
                <a:latin typeface="Calibri"/>
                <a:cs typeface="Calibri"/>
              </a:rPr>
              <a:t>Training en onderwijs aan professionals en vrijwilligers </a:t>
            </a:r>
            <a:endParaRPr lang="nl-NL" dirty="0">
              <a:ea typeface="+mn-lt"/>
              <a:cs typeface="+mn-lt"/>
            </a:endParaRPr>
          </a:p>
          <a:p>
            <a:pPr lvl="1">
              <a:lnSpc>
                <a:spcPct val="100000"/>
              </a:lnSpc>
              <a:spcBef>
                <a:spcPts val="0"/>
              </a:spcBef>
              <a:spcAft>
                <a:spcPts val="1000"/>
              </a:spcAft>
            </a:pPr>
            <a:r>
              <a:rPr lang="nl-NL" dirty="0">
                <a:latin typeface="Calibri"/>
                <a:cs typeface="Calibri"/>
              </a:rPr>
              <a:t>Reflectie op en advies over levensbeschouwelijke, spirituele en ethische thema’s</a:t>
            </a:r>
            <a:endParaRPr lang="nl-NL" dirty="0">
              <a:ea typeface="+mn-lt"/>
              <a:cs typeface="+mn-lt"/>
            </a:endParaRPr>
          </a:p>
          <a:p>
            <a:pPr lvl="1">
              <a:lnSpc>
                <a:spcPct val="100000"/>
              </a:lnSpc>
              <a:spcBef>
                <a:spcPts val="0"/>
              </a:spcBef>
              <a:spcAft>
                <a:spcPts val="1000"/>
              </a:spcAft>
            </a:pPr>
            <a:r>
              <a:rPr lang="nl-NL" dirty="0">
                <a:latin typeface="Calibri"/>
                <a:cs typeface="Calibri"/>
              </a:rPr>
              <a:t>Moreel beraad</a:t>
            </a:r>
            <a:endParaRPr lang="nl-NL" dirty="0">
              <a:ea typeface="+mn-lt"/>
              <a:cs typeface="+mn-lt"/>
            </a:endParaRPr>
          </a:p>
          <a:p>
            <a:pPr lvl="1">
              <a:lnSpc>
                <a:spcPct val="100000"/>
              </a:lnSpc>
              <a:spcBef>
                <a:spcPts val="0"/>
              </a:spcBef>
              <a:spcAft>
                <a:spcPts val="1000"/>
              </a:spcAft>
            </a:pPr>
            <a:r>
              <a:rPr lang="nl-NL" dirty="0">
                <a:latin typeface="Calibri"/>
                <a:cs typeface="Calibri"/>
              </a:rPr>
              <a:t>Intervisie of begeleiding van het team met betrekking tot zinvragen rondom motivatie en inspiratie; stilstaan bij een ingrijpende situatie die het team heeft meegemaakt; missie en ethiek </a:t>
            </a:r>
            <a:endParaRPr lang="nl-NL" dirty="0"/>
          </a:p>
        </p:txBody>
      </p:sp>
    </p:spTree>
    <p:extLst>
      <p:ext uri="{BB962C8B-B14F-4D97-AF65-F5344CB8AC3E}">
        <p14:creationId xmlns:p14="http://schemas.microsoft.com/office/powerpoint/2010/main" val="1481517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6" name="Rectangle 15">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2" name="Titel 1">
            <a:extLst>
              <a:ext uri="{FF2B5EF4-FFF2-40B4-BE49-F238E27FC236}">
                <a16:creationId xmlns:a16="http://schemas.microsoft.com/office/drawing/2014/main" id="{77B60F2E-34A8-443A-9486-D9605B1745EB}"/>
              </a:ext>
            </a:extLst>
          </p:cNvPr>
          <p:cNvSpPr>
            <a:spLocks noGrp="1"/>
          </p:cNvSpPr>
          <p:nvPr>
            <p:ph type="title"/>
          </p:nvPr>
        </p:nvSpPr>
        <p:spPr>
          <a:xfrm>
            <a:off x="680321" y="2063262"/>
            <a:ext cx="3739279" cy="2661052"/>
          </a:xfrm>
        </p:spPr>
        <p:txBody>
          <a:bodyPr>
            <a:normAutofit/>
          </a:bodyPr>
          <a:lstStyle/>
          <a:p>
            <a:pPr algn="r"/>
            <a:r>
              <a:rPr lang="nl-NL" sz="4400">
                <a:solidFill>
                  <a:srgbClr val="FFFFFF"/>
                </a:solidFill>
              </a:rPr>
              <a:t>Programma</a:t>
            </a:r>
          </a:p>
        </p:txBody>
      </p:sp>
      <p:sp>
        <p:nvSpPr>
          <p:cNvPr id="3" name="Tijdelijke aanduiding voor inhoud 2">
            <a:extLst>
              <a:ext uri="{FF2B5EF4-FFF2-40B4-BE49-F238E27FC236}">
                <a16:creationId xmlns:a16="http://schemas.microsoft.com/office/drawing/2014/main" id="{FEF41129-3164-40C1-B730-7936F2A44227}"/>
              </a:ext>
            </a:extLst>
          </p:cNvPr>
          <p:cNvSpPr>
            <a:spLocks noGrp="1"/>
          </p:cNvSpPr>
          <p:nvPr>
            <p:ph idx="1"/>
          </p:nvPr>
        </p:nvSpPr>
        <p:spPr>
          <a:xfrm>
            <a:off x="5287995" y="661106"/>
            <a:ext cx="6257362" cy="5503101"/>
          </a:xfrm>
        </p:spPr>
        <p:txBody>
          <a:bodyPr vert="horz" lIns="91440" tIns="45720" rIns="91440" bIns="45720" rtlCol="0" anchor="ctr">
            <a:normAutofit/>
          </a:bodyPr>
          <a:lstStyle/>
          <a:p>
            <a:pPr>
              <a:spcBef>
                <a:spcPts val="0"/>
              </a:spcBef>
              <a:spcAft>
                <a:spcPts val="1000"/>
              </a:spcAft>
            </a:pPr>
            <a:r>
              <a:rPr lang="nl-NL" sz="2000" b="1">
                <a:solidFill>
                  <a:srgbClr val="FFFFFF"/>
                </a:solidFill>
                <a:ea typeface="+mn-lt"/>
                <a:cs typeface="+mn-lt"/>
              </a:rPr>
              <a:t>Doel </a:t>
            </a:r>
            <a:endParaRPr lang="en-US" sz="2000">
              <a:solidFill>
                <a:srgbClr val="FFFFFF"/>
              </a:solidFill>
              <a:ea typeface="+mn-lt"/>
              <a:cs typeface="+mn-lt"/>
            </a:endParaRPr>
          </a:p>
          <a:p>
            <a:pPr>
              <a:spcBef>
                <a:spcPts val="0"/>
              </a:spcBef>
              <a:spcAft>
                <a:spcPts val="1000"/>
              </a:spcAft>
            </a:pPr>
            <a:r>
              <a:rPr lang="nl-NL" sz="2000">
                <a:solidFill>
                  <a:srgbClr val="FFFFFF"/>
                </a:solidFill>
                <a:ea typeface="+mn-lt"/>
                <a:cs typeface="+mn-lt"/>
              </a:rPr>
              <a:t>Kennismaken met het Wie, Wat, Waar, Hoe en Waarom van geestelijke verzorging in de thuissituatie </a:t>
            </a:r>
            <a:endParaRPr lang="en-US" sz="2000">
              <a:solidFill>
                <a:srgbClr val="FFFFFF"/>
              </a:solidFill>
              <a:ea typeface="+mn-lt"/>
              <a:cs typeface="+mn-lt"/>
            </a:endParaRPr>
          </a:p>
          <a:p>
            <a:pPr>
              <a:spcBef>
                <a:spcPts val="0"/>
              </a:spcBef>
              <a:spcAft>
                <a:spcPts val="1000"/>
              </a:spcAft>
            </a:pPr>
            <a:r>
              <a:rPr lang="nl-NL" sz="2000" b="1">
                <a:solidFill>
                  <a:srgbClr val="FFFFFF"/>
                </a:solidFill>
                <a:ea typeface="+mn-lt"/>
                <a:cs typeface="+mn-lt"/>
              </a:rPr>
              <a:t>Programma:</a:t>
            </a:r>
            <a:endParaRPr lang="en-US" sz="2000">
              <a:solidFill>
                <a:srgbClr val="FFFFFF"/>
              </a:solidFill>
              <a:ea typeface="+mn-lt"/>
              <a:cs typeface="+mn-lt"/>
            </a:endParaRPr>
          </a:p>
          <a:p>
            <a:pPr marL="457200" indent="-457200">
              <a:spcBef>
                <a:spcPts val="0"/>
              </a:spcBef>
              <a:spcAft>
                <a:spcPts val="1000"/>
              </a:spcAft>
              <a:buAutoNum type="romanUcPeriod"/>
            </a:pPr>
            <a:r>
              <a:rPr lang="nl-NL" sz="2000">
                <a:solidFill>
                  <a:srgbClr val="FFFFFF"/>
                </a:solidFill>
                <a:ea typeface="+mn-lt"/>
                <a:cs typeface="+mn-lt"/>
              </a:rPr>
              <a:t>De geschiedenis</a:t>
            </a:r>
            <a:endParaRPr lang="en-US" sz="2000">
              <a:solidFill>
                <a:srgbClr val="FFFFFF"/>
              </a:solidFill>
              <a:ea typeface="+mn-lt"/>
              <a:cs typeface="+mn-lt"/>
            </a:endParaRPr>
          </a:p>
          <a:p>
            <a:pPr marL="457200" indent="-457200">
              <a:spcBef>
                <a:spcPts val="0"/>
              </a:spcBef>
              <a:spcAft>
                <a:spcPts val="1000"/>
              </a:spcAft>
              <a:buAutoNum type="romanUcPeriod"/>
            </a:pPr>
            <a:r>
              <a:rPr lang="nl-NL" sz="2000">
                <a:solidFill>
                  <a:srgbClr val="FFFFFF"/>
                </a:solidFill>
                <a:ea typeface="+mn-lt"/>
                <a:cs typeface="+mn-lt"/>
              </a:rPr>
              <a:t>GV wat is dat voor iemand</a:t>
            </a:r>
            <a:endParaRPr lang="en-US" sz="2000">
              <a:solidFill>
                <a:srgbClr val="FFFFFF"/>
              </a:solidFill>
              <a:ea typeface="+mn-lt"/>
              <a:cs typeface="+mn-lt"/>
            </a:endParaRPr>
          </a:p>
          <a:p>
            <a:pPr marL="457200" indent="-457200">
              <a:spcBef>
                <a:spcPts val="0"/>
              </a:spcBef>
              <a:spcAft>
                <a:spcPts val="1000"/>
              </a:spcAft>
              <a:buAutoNum type="romanUcPeriod"/>
            </a:pPr>
            <a:r>
              <a:rPr lang="nl-NL" sz="2000">
                <a:solidFill>
                  <a:srgbClr val="FFFFFF"/>
                </a:solidFill>
                <a:ea typeface="+mn-lt"/>
                <a:cs typeface="+mn-lt"/>
              </a:rPr>
              <a:t>Waar gaat het over, wat heb je eraan</a:t>
            </a:r>
            <a:endParaRPr lang="en-US" sz="2000">
              <a:solidFill>
                <a:srgbClr val="FFFFFF"/>
              </a:solidFill>
              <a:ea typeface="+mn-lt"/>
              <a:cs typeface="+mn-lt"/>
            </a:endParaRPr>
          </a:p>
          <a:p>
            <a:pPr marL="457200" indent="-457200">
              <a:spcBef>
                <a:spcPts val="0"/>
              </a:spcBef>
              <a:spcAft>
                <a:spcPts val="1000"/>
              </a:spcAft>
              <a:buAutoNum type="romanUcPeriod"/>
            </a:pPr>
            <a:r>
              <a:rPr lang="nl-NL" sz="2000">
                <a:solidFill>
                  <a:srgbClr val="FFFFFF"/>
                </a:solidFill>
                <a:ea typeface="+mn-lt"/>
                <a:cs typeface="+mn-lt"/>
              </a:rPr>
              <a:t>Samenwerken</a:t>
            </a:r>
            <a:endParaRPr lang="en-US" sz="2000">
              <a:solidFill>
                <a:srgbClr val="FFFFFF"/>
              </a:solidFill>
              <a:ea typeface="+mn-lt"/>
              <a:cs typeface="+mn-lt"/>
            </a:endParaRPr>
          </a:p>
          <a:p>
            <a:pPr marL="457200" indent="-457200">
              <a:spcBef>
                <a:spcPts val="0"/>
              </a:spcBef>
              <a:spcAft>
                <a:spcPts val="1000"/>
              </a:spcAft>
              <a:buAutoNum type="romanUcPeriod"/>
            </a:pPr>
            <a:r>
              <a:rPr lang="nl-NL" sz="2000">
                <a:solidFill>
                  <a:srgbClr val="FFFFFF"/>
                </a:solidFill>
                <a:ea typeface="+mn-lt"/>
                <a:cs typeface="+mn-lt"/>
              </a:rPr>
              <a:t>Wat doet de GV en voor wie</a:t>
            </a:r>
            <a:endParaRPr lang="en-US" sz="2000">
              <a:solidFill>
                <a:srgbClr val="FFFFFF"/>
              </a:solidFill>
              <a:ea typeface="+mn-lt"/>
              <a:cs typeface="+mn-lt"/>
            </a:endParaRPr>
          </a:p>
          <a:p>
            <a:pPr marL="457200" indent="-457200">
              <a:spcBef>
                <a:spcPts val="0"/>
              </a:spcBef>
              <a:spcAft>
                <a:spcPts val="1000"/>
              </a:spcAft>
              <a:buAutoNum type="romanUcPeriod"/>
            </a:pPr>
            <a:r>
              <a:rPr lang="nl-NL" sz="2000">
                <a:solidFill>
                  <a:srgbClr val="FFFFFF"/>
                </a:solidFill>
                <a:latin typeface="Calibri"/>
                <a:cs typeface="Calibri"/>
              </a:rPr>
              <a:t>Hoe schakel je GV in</a:t>
            </a:r>
            <a:endParaRPr lang="nl-NL" sz="2000">
              <a:solidFill>
                <a:srgbClr val="FFFFFF"/>
              </a:solidFill>
              <a:ea typeface="+mn-lt"/>
              <a:cs typeface="+mn-lt"/>
            </a:endParaRPr>
          </a:p>
          <a:p>
            <a:pPr marL="457200" indent="-457200">
              <a:spcBef>
                <a:spcPts val="0"/>
              </a:spcBef>
              <a:spcAft>
                <a:spcPts val="1000"/>
              </a:spcAft>
              <a:buAutoNum type="romanUcPeriod"/>
            </a:pPr>
            <a:r>
              <a:rPr lang="nl-NL" sz="2000">
                <a:solidFill>
                  <a:srgbClr val="FFFFFF"/>
                </a:solidFill>
                <a:ea typeface="+mn-lt"/>
                <a:cs typeface="+mn-lt"/>
              </a:rPr>
              <a:t>Afronden</a:t>
            </a:r>
            <a:endParaRPr lang="en-US" sz="2000">
              <a:solidFill>
                <a:srgbClr val="FFFFFF"/>
              </a:solidFill>
            </a:endParaRPr>
          </a:p>
        </p:txBody>
      </p:sp>
    </p:spTree>
    <p:extLst>
      <p:ext uri="{BB962C8B-B14F-4D97-AF65-F5344CB8AC3E}">
        <p14:creationId xmlns:p14="http://schemas.microsoft.com/office/powerpoint/2010/main" val="220344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B1D41D-BAC9-4B2F-A159-21C1042D1D87}"/>
              </a:ext>
            </a:extLst>
          </p:cNvPr>
          <p:cNvSpPr>
            <a:spLocks noGrp="1"/>
          </p:cNvSpPr>
          <p:nvPr>
            <p:ph type="title"/>
          </p:nvPr>
        </p:nvSpPr>
        <p:spPr/>
        <p:txBody>
          <a:bodyPr/>
          <a:lstStyle/>
          <a:p>
            <a:r>
              <a:rPr lang="nl-NL" dirty="0"/>
              <a:t>Wat is nieuw?</a:t>
            </a:r>
          </a:p>
        </p:txBody>
      </p:sp>
      <p:graphicFrame>
        <p:nvGraphicFramePr>
          <p:cNvPr id="4" name="Tijdelijke aanduiding voor inhoud 2">
            <a:extLst>
              <a:ext uri="{FF2B5EF4-FFF2-40B4-BE49-F238E27FC236}">
                <a16:creationId xmlns:a16="http://schemas.microsoft.com/office/drawing/2014/main" id="{8F9ED7CA-168D-45C4-8DDD-CE54C2548C74}"/>
              </a:ext>
            </a:extLst>
          </p:cNvPr>
          <p:cNvGraphicFramePr>
            <a:graphicFrameLocks noGrp="1"/>
          </p:cNvGraphicFramePr>
          <p:nvPr>
            <p:extLst>
              <p:ext uri="{D42A27DB-BD31-4B8C-83A1-F6EECF244321}">
                <p14:modId xmlns:p14="http://schemas.microsoft.com/office/powerpoint/2010/main" val="3938956068"/>
              </p:ext>
            </p:extLst>
          </p:nvPr>
        </p:nvGraphicFramePr>
        <p:xfrm>
          <a:off x="3325224" y="2078096"/>
          <a:ext cx="4872038"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7851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D53C4879-90E0-4F4F-B298-C58137439521}"/>
              </a:ext>
            </a:extLst>
          </p:cNvPr>
          <p:cNvSpPr>
            <a:spLocks noGrp="1"/>
          </p:cNvSpPr>
          <p:nvPr>
            <p:ph idx="1"/>
          </p:nvPr>
        </p:nvSpPr>
        <p:spPr/>
        <p:txBody>
          <a:bodyPr vert="horz" lIns="91440" tIns="45720" rIns="91440" bIns="45720" rtlCol="0" anchor="t">
            <a:normAutofit/>
          </a:bodyPr>
          <a:lstStyle/>
          <a:p>
            <a:pPr marL="285750" indent="-285750">
              <a:lnSpc>
                <a:spcPct val="100000"/>
              </a:lnSpc>
              <a:spcBef>
                <a:spcPts val="0"/>
              </a:spcBef>
              <a:buFont typeface="Arial,Sans-Serif" panose="020B0604020202020204" pitchFamily="34" charset="0"/>
            </a:pPr>
            <a:r>
              <a:rPr lang="nl-NL" dirty="0">
                <a:ea typeface="+mn-lt"/>
                <a:cs typeface="+mn-lt"/>
              </a:rPr>
              <a:t>Uit onderzoek in Nijmegen blijkt dat gesprekken over levensvragen met zelfstandig wonende ouderen het beroep op huisartsenzorg verminderde en zorgkosten verlaagde. </a:t>
            </a:r>
          </a:p>
          <a:p>
            <a:pPr marL="285750" indent="-285750">
              <a:lnSpc>
                <a:spcPct val="100000"/>
              </a:lnSpc>
              <a:spcBef>
                <a:spcPts val="0"/>
              </a:spcBef>
              <a:buFont typeface="Arial,Sans-Serif" panose="020B0604020202020204" pitchFamily="34" charset="0"/>
            </a:pPr>
            <a:endParaRPr lang="nl-NL" dirty="0">
              <a:ea typeface="+mn-lt"/>
              <a:cs typeface="+mn-lt"/>
            </a:endParaRPr>
          </a:p>
          <a:p>
            <a:pPr marL="285750" indent="-285750">
              <a:lnSpc>
                <a:spcPct val="100000"/>
              </a:lnSpc>
              <a:spcBef>
                <a:spcPts val="0"/>
              </a:spcBef>
              <a:buFont typeface="Arial,Sans-Serif" panose="020B0604020202020204" pitchFamily="34" charset="0"/>
            </a:pPr>
            <a:r>
              <a:rPr lang="nl-NL" dirty="0">
                <a:ea typeface="+mn-lt"/>
                <a:cs typeface="+mn-lt"/>
              </a:rPr>
              <a:t>De berekende opbrengst is gebaseerd op aannemelijke vooronderstellingen en geeft een sterke indicatie van de samenhang tussen aandacht voor dit aspect van het leven en minder beroep op andersoortige zorg.</a:t>
            </a:r>
            <a:endParaRPr lang="en-US" dirty="0">
              <a:ea typeface="+mn-lt"/>
              <a:cs typeface="+mn-lt"/>
            </a:endParaRPr>
          </a:p>
          <a:p>
            <a:endParaRPr lang="nl-NL" dirty="0"/>
          </a:p>
        </p:txBody>
      </p:sp>
      <p:sp>
        <p:nvSpPr>
          <p:cNvPr id="5" name="Titel 4">
            <a:extLst>
              <a:ext uri="{FF2B5EF4-FFF2-40B4-BE49-F238E27FC236}">
                <a16:creationId xmlns:a16="http://schemas.microsoft.com/office/drawing/2014/main" id="{7DDBA107-B435-4630-8FC0-E2AB3C365D5C}"/>
              </a:ext>
            </a:extLst>
          </p:cNvPr>
          <p:cNvSpPr>
            <a:spLocks noGrp="1"/>
          </p:cNvSpPr>
          <p:nvPr>
            <p:ph type="title"/>
          </p:nvPr>
        </p:nvSpPr>
        <p:spPr/>
        <p:txBody>
          <a:bodyPr vert="horz" lIns="91440" tIns="45720" rIns="91440" bIns="45720" rtlCol="0" anchor="t">
            <a:normAutofit fontScale="90000"/>
          </a:bodyPr>
          <a:lstStyle/>
          <a:p>
            <a:pPr marL="285750" indent="-285750" algn="ctr">
              <a:lnSpc>
                <a:spcPct val="100000"/>
              </a:lnSpc>
              <a:spcBef>
                <a:spcPts val="0"/>
              </a:spcBef>
              <a:buFont typeface="Arial"/>
              <a:buChar char="•"/>
            </a:pPr>
            <a:r>
              <a:rPr lang="nl-NL" dirty="0">
                <a:ea typeface="+mj-lt"/>
                <a:cs typeface="+mj-lt"/>
              </a:rPr>
              <a:t>Wat leveren gesprekken met GV/aandacht voor zingeving op?</a:t>
            </a:r>
            <a:endParaRPr lang="en-US" dirty="0">
              <a:ea typeface="+mj-lt"/>
              <a:cs typeface="+mj-lt"/>
            </a:endParaRPr>
          </a:p>
          <a:p>
            <a:endParaRPr lang="nl-NL" dirty="0"/>
          </a:p>
        </p:txBody>
      </p:sp>
    </p:spTree>
    <p:extLst>
      <p:ext uri="{BB962C8B-B14F-4D97-AF65-F5344CB8AC3E}">
        <p14:creationId xmlns:p14="http://schemas.microsoft.com/office/powerpoint/2010/main" val="1523573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68BD9F-ED8A-47EC-A2ED-A0F29B63F160}"/>
              </a:ext>
            </a:extLst>
          </p:cNvPr>
          <p:cNvSpPr>
            <a:spLocks noGrp="1"/>
          </p:cNvSpPr>
          <p:nvPr>
            <p:ph type="title"/>
          </p:nvPr>
        </p:nvSpPr>
        <p:spPr/>
        <p:txBody>
          <a:bodyPr/>
          <a:lstStyle/>
          <a:p>
            <a:r>
              <a:rPr lang="nl-NL" dirty="0">
                <a:ea typeface="+mj-lt"/>
                <a:cs typeface="+mj-lt"/>
              </a:rPr>
              <a:t>Wat zijn dat voor mensen?</a:t>
            </a:r>
            <a:endParaRPr lang="nl-NL" dirty="0"/>
          </a:p>
        </p:txBody>
      </p:sp>
      <p:pic>
        <p:nvPicPr>
          <p:cNvPr id="4" name="Afbeelding 4">
            <a:extLst>
              <a:ext uri="{FF2B5EF4-FFF2-40B4-BE49-F238E27FC236}">
                <a16:creationId xmlns:a16="http://schemas.microsoft.com/office/drawing/2014/main" id="{5FBE1607-DC03-42DF-B56E-F5F30DE33DC6}"/>
              </a:ext>
            </a:extLst>
          </p:cNvPr>
          <p:cNvPicPr>
            <a:picLocks noGrp="1" noChangeAspect="1"/>
          </p:cNvPicPr>
          <p:nvPr>
            <p:ph idx="1"/>
          </p:nvPr>
        </p:nvPicPr>
        <p:blipFill>
          <a:blip r:embed="rId2"/>
          <a:stretch>
            <a:fillRect/>
          </a:stretch>
        </p:blipFill>
        <p:spPr>
          <a:xfrm>
            <a:off x="680321" y="2542014"/>
            <a:ext cx="9613861" cy="3189034"/>
          </a:xfrm>
        </p:spPr>
      </p:pic>
    </p:spTree>
    <p:extLst>
      <p:ext uri="{BB962C8B-B14F-4D97-AF65-F5344CB8AC3E}">
        <p14:creationId xmlns:p14="http://schemas.microsoft.com/office/powerpoint/2010/main" val="3948360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D7D3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EA36D4-8AA1-4D5D-9B98-D633C9C6FCFA}"/>
              </a:ext>
            </a:extLst>
          </p:cNvPr>
          <p:cNvSpPr>
            <a:spLocks noGrp="1"/>
          </p:cNvSpPr>
          <p:nvPr>
            <p:ph type="title"/>
          </p:nvPr>
        </p:nvSpPr>
        <p:spPr/>
        <p:txBody>
          <a:bodyPr/>
          <a:lstStyle/>
          <a:p>
            <a:r>
              <a:rPr lang="nl-NL" dirty="0"/>
              <a:t>Ondersteunende diensten</a:t>
            </a:r>
          </a:p>
        </p:txBody>
      </p:sp>
      <p:pic>
        <p:nvPicPr>
          <p:cNvPr id="5" name="Afbeelding 5">
            <a:extLst>
              <a:ext uri="{FF2B5EF4-FFF2-40B4-BE49-F238E27FC236}">
                <a16:creationId xmlns:a16="http://schemas.microsoft.com/office/drawing/2014/main" id="{2EE6BA1C-8B8F-4D4F-8BE0-79080ECED6AD}"/>
              </a:ext>
            </a:extLst>
          </p:cNvPr>
          <p:cNvPicPr>
            <a:picLocks noGrp="1" noChangeAspect="1"/>
          </p:cNvPicPr>
          <p:nvPr>
            <p:ph idx="1"/>
          </p:nvPr>
        </p:nvPicPr>
        <p:blipFill>
          <a:blip r:embed="rId3"/>
          <a:stretch>
            <a:fillRect/>
          </a:stretch>
        </p:blipFill>
        <p:spPr>
          <a:xfrm>
            <a:off x="1643365" y="3135556"/>
            <a:ext cx="7689246" cy="2377646"/>
          </a:xfrm>
        </p:spPr>
      </p:pic>
      <p:sp>
        <p:nvSpPr>
          <p:cNvPr id="7" name="Tekstvak 6">
            <a:extLst>
              <a:ext uri="{FF2B5EF4-FFF2-40B4-BE49-F238E27FC236}">
                <a16:creationId xmlns:a16="http://schemas.microsoft.com/office/drawing/2014/main" id="{5AE59C7A-EDA3-4840-A9CD-D15697F4C38E}"/>
              </a:ext>
            </a:extLst>
          </p:cNvPr>
          <p:cNvSpPr txBox="1"/>
          <p:nvPr/>
        </p:nvSpPr>
        <p:spPr>
          <a:xfrm>
            <a:off x="1833106" y="2370086"/>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a:t>Geestelijk Verzorger</a:t>
            </a:r>
          </a:p>
        </p:txBody>
      </p:sp>
      <p:sp>
        <p:nvSpPr>
          <p:cNvPr id="8" name="Tekstvak 7">
            <a:extLst>
              <a:ext uri="{FF2B5EF4-FFF2-40B4-BE49-F238E27FC236}">
                <a16:creationId xmlns:a16="http://schemas.microsoft.com/office/drawing/2014/main" id="{5266780D-5A36-4295-9604-D47BA9BABD91}"/>
              </a:ext>
            </a:extLst>
          </p:cNvPr>
          <p:cNvSpPr txBox="1"/>
          <p:nvPr/>
        </p:nvSpPr>
        <p:spPr>
          <a:xfrm>
            <a:off x="4335117" y="2358781"/>
            <a:ext cx="27431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a:t>Medisch maatschappelijk werk</a:t>
            </a:r>
          </a:p>
        </p:txBody>
      </p:sp>
      <p:sp>
        <p:nvSpPr>
          <p:cNvPr id="9" name="Tekstvak 8">
            <a:extLst>
              <a:ext uri="{FF2B5EF4-FFF2-40B4-BE49-F238E27FC236}">
                <a16:creationId xmlns:a16="http://schemas.microsoft.com/office/drawing/2014/main" id="{FEB1C770-8AB2-4128-B349-25E0143E45E1}"/>
              </a:ext>
            </a:extLst>
          </p:cNvPr>
          <p:cNvSpPr txBox="1"/>
          <p:nvPr/>
        </p:nvSpPr>
        <p:spPr>
          <a:xfrm>
            <a:off x="6925253" y="2316402"/>
            <a:ext cx="27431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Psychologische </a:t>
            </a:r>
            <a:endParaRPr lang="nl-NL" dirty="0">
              <a:cs typeface="Calibri"/>
            </a:endParaRPr>
          </a:p>
          <a:p>
            <a:r>
              <a:rPr lang="nl-NL" dirty="0"/>
              <a:t>consultatie</a:t>
            </a:r>
            <a:endParaRPr lang="nl-NL" dirty="0">
              <a:cs typeface="Calibri"/>
            </a:endParaRPr>
          </a:p>
        </p:txBody>
      </p:sp>
    </p:spTree>
    <p:extLst>
      <p:ext uri="{BB962C8B-B14F-4D97-AF65-F5344CB8AC3E}">
        <p14:creationId xmlns:p14="http://schemas.microsoft.com/office/powerpoint/2010/main" val="3850582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576F71-AA70-A7EE-E1EE-8C18FED043E1}"/>
              </a:ext>
            </a:extLst>
          </p:cNvPr>
          <p:cNvSpPr>
            <a:spLocks noGrp="1"/>
          </p:cNvSpPr>
          <p:nvPr>
            <p:ph type="title"/>
          </p:nvPr>
        </p:nvSpPr>
        <p:spPr/>
        <p:txBody>
          <a:bodyPr/>
          <a:lstStyle/>
          <a:p>
            <a:r>
              <a:rPr lang="nl-NL" dirty="0"/>
              <a:t>Film Zingeving in de huisartsenpraktijk –</a:t>
            </a:r>
            <a:br>
              <a:rPr lang="nl-NL" dirty="0"/>
            </a:br>
            <a:r>
              <a:rPr lang="nl-NL" dirty="0"/>
              <a:t>praten over levensvragen</a:t>
            </a:r>
          </a:p>
        </p:txBody>
      </p:sp>
      <p:sp>
        <p:nvSpPr>
          <p:cNvPr id="3" name="Tijdelijke aanduiding voor inhoud 2">
            <a:extLst>
              <a:ext uri="{FF2B5EF4-FFF2-40B4-BE49-F238E27FC236}">
                <a16:creationId xmlns:a16="http://schemas.microsoft.com/office/drawing/2014/main" id="{6811EDC7-B605-9CE5-5A50-2C8F798943F1}"/>
              </a:ext>
            </a:extLst>
          </p:cNvPr>
          <p:cNvSpPr>
            <a:spLocks noGrp="1"/>
          </p:cNvSpPr>
          <p:nvPr>
            <p:ph idx="1"/>
          </p:nvPr>
        </p:nvSpPr>
        <p:spPr/>
        <p:txBody>
          <a:bodyPr/>
          <a:lstStyle/>
          <a:p>
            <a:r>
              <a:rPr lang="nl-NL" dirty="0">
                <a:hlinkClick r:id="rId2"/>
              </a:rPr>
              <a:t>https://www.youtube.com/watch?v</a:t>
            </a:r>
            <a:r>
              <a:rPr lang="nl-NL">
                <a:hlinkClick r:id="rId2"/>
              </a:rPr>
              <a:t>=4OInVNbUeJs</a:t>
            </a:r>
            <a:endParaRPr lang="nl-NL"/>
          </a:p>
          <a:p>
            <a:endParaRPr lang="nl-NL" dirty="0"/>
          </a:p>
        </p:txBody>
      </p:sp>
    </p:spTree>
    <p:extLst>
      <p:ext uri="{BB962C8B-B14F-4D97-AF65-F5344CB8AC3E}">
        <p14:creationId xmlns:p14="http://schemas.microsoft.com/office/powerpoint/2010/main" val="1669927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3BE83B-9D1B-4DC9-8412-F1FFEBBBB6D6}"/>
              </a:ext>
            </a:extLst>
          </p:cNvPr>
          <p:cNvSpPr>
            <a:spLocks noGrp="1"/>
          </p:cNvSpPr>
          <p:nvPr>
            <p:ph type="title"/>
          </p:nvPr>
        </p:nvSpPr>
        <p:spPr>
          <a:xfrm>
            <a:off x="680321" y="753228"/>
            <a:ext cx="9726749" cy="1080938"/>
          </a:xfrm>
        </p:spPr>
        <p:txBody>
          <a:bodyPr/>
          <a:lstStyle/>
          <a:p>
            <a:r>
              <a:rPr lang="nl-NL" dirty="0"/>
              <a:t>Wanneer kies ik voor een geestelijk verzorger?</a:t>
            </a:r>
          </a:p>
        </p:txBody>
      </p:sp>
      <p:sp>
        <p:nvSpPr>
          <p:cNvPr id="3" name="Tijdelijke aanduiding voor inhoud 2">
            <a:extLst>
              <a:ext uri="{FF2B5EF4-FFF2-40B4-BE49-F238E27FC236}">
                <a16:creationId xmlns:a16="http://schemas.microsoft.com/office/drawing/2014/main" id="{0F942A15-8835-4E83-96CA-B6E4E9EF3A44}"/>
              </a:ext>
            </a:extLst>
          </p:cNvPr>
          <p:cNvSpPr>
            <a:spLocks noGrp="1"/>
          </p:cNvSpPr>
          <p:nvPr>
            <p:ph idx="1"/>
          </p:nvPr>
        </p:nvSpPr>
        <p:spPr/>
        <p:txBody>
          <a:bodyPr vert="horz" lIns="91440" tIns="45720" rIns="91440" bIns="45720" rtlCol="0" anchor="t">
            <a:normAutofit fontScale="77500" lnSpcReduction="20000"/>
          </a:bodyPr>
          <a:lstStyle/>
          <a:p>
            <a:pPr marL="457200" lvl="1" indent="0">
              <a:lnSpc>
                <a:spcPct val="100000"/>
              </a:lnSpc>
              <a:spcBef>
                <a:spcPts val="0"/>
              </a:spcBef>
              <a:buNone/>
            </a:pPr>
            <a:endParaRPr lang="nl-NL" dirty="0">
              <a:ea typeface="+mn-lt"/>
              <a:cs typeface="+mn-lt"/>
            </a:endParaRPr>
          </a:p>
          <a:p>
            <a:pPr marL="457200" lvl="1" indent="0">
              <a:lnSpc>
                <a:spcPct val="100000"/>
              </a:lnSpc>
              <a:spcBef>
                <a:spcPts val="0"/>
              </a:spcBef>
              <a:buNone/>
            </a:pPr>
            <a:r>
              <a:rPr lang="nl-NL" dirty="0">
                <a:ea typeface="+mn-lt"/>
                <a:cs typeface="+mn-lt"/>
              </a:rPr>
              <a:t>Patiënt heeft geen concrete hulpvraag</a:t>
            </a:r>
            <a:endParaRPr lang="en-US" dirty="0">
              <a:ea typeface="+mn-lt"/>
              <a:cs typeface="+mn-lt"/>
            </a:endParaRPr>
          </a:p>
          <a:p>
            <a:pPr marL="285750" indent="-285750">
              <a:lnSpc>
                <a:spcPct val="100000"/>
              </a:lnSpc>
              <a:spcBef>
                <a:spcPts val="0"/>
              </a:spcBef>
              <a:buFont typeface="Arial,Sans-Serif" panose="020B0604020202020204" pitchFamily="34" charset="0"/>
            </a:pPr>
            <a:r>
              <a:rPr lang="nl-NL" dirty="0">
                <a:ea typeface="+mn-lt"/>
                <a:cs typeface="+mn-lt"/>
              </a:rPr>
              <a:t>Klankbord</a:t>
            </a:r>
            <a:endParaRPr lang="en-US" dirty="0">
              <a:ea typeface="+mn-lt"/>
              <a:cs typeface="+mn-lt"/>
            </a:endParaRPr>
          </a:p>
          <a:p>
            <a:pPr marL="285750" indent="-285750">
              <a:lnSpc>
                <a:spcPct val="100000"/>
              </a:lnSpc>
              <a:spcBef>
                <a:spcPts val="0"/>
              </a:spcBef>
              <a:buFont typeface="Arial,Sans-Serif" panose="020B0604020202020204" pitchFamily="34" charset="0"/>
            </a:pPr>
            <a:r>
              <a:rPr lang="nl-NL" dirty="0">
                <a:ea typeface="+mn-lt"/>
                <a:cs typeface="+mn-lt"/>
              </a:rPr>
              <a:t>Gedachten ordenen</a:t>
            </a:r>
            <a:endParaRPr lang="en-US" dirty="0">
              <a:ea typeface="+mn-lt"/>
              <a:cs typeface="+mn-lt"/>
            </a:endParaRPr>
          </a:p>
          <a:p>
            <a:pPr>
              <a:lnSpc>
                <a:spcPct val="100000"/>
              </a:lnSpc>
              <a:spcBef>
                <a:spcPts val="0"/>
              </a:spcBef>
            </a:pPr>
            <a:endParaRPr lang="nl-NL" dirty="0">
              <a:ea typeface="+mn-lt"/>
              <a:cs typeface="+mn-lt"/>
            </a:endParaRPr>
          </a:p>
          <a:p>
            <a:pPr>
              <a:lnSpc>
                <a:spcPct val="100000"/>
              </a:lnSpc>
              <a:spcBef>
                <a:spcPts val="0"/>
              </a:spcBef>
            </a:pPr>
            <a:r>
              <a:rPr lang="nl-NL" dirty="0">
                <a:latin typeface="Calibri"/>
                <a:cs typeface="Calibri"/>
              </a:rPr>
              <a:t>        Patiënt zoekt nieuwe betekenis ondanks beperkingen. </a:t>
            </a:r>
            <a:endParaRPr lang="en-US" dirty="0">
              <a:ea typeface="+mn-lt"/>
              <a:cs typeface="+mn-lt"/>
            </a:endParaRPr>
          </a:p>
          <a:p>
            <a:pPr>
              <a:lnSpc>
                <a:spcPct val="100000"/>
              </a:lnSpc>
              <a:spcBef>
                <a:spcPts val="0"/>
              </a:spcBef>
            </a:pPr>
            <a:endParaRPr lang="nl-NL" dirty="0">
              <a:ea typeface="+mn-lt"/>
              <a:cs typeface="+mn-lt"/>
            </a:endParaRPr>
          </a:p>
          <a:p>
            <a:pPr>
              <a:lnSpc>
                <a:spcPct val="100000"/>
              </a:lnSpc>
              <a:spcBef>
                <a:spcPts val="0"/>
              </a:spcBef>
            </a:pPr>
            <a:r>
              <a:rPr lang="nl-NL" dirty="0">
                <a:latin typeface="Calibri"/>
                <a:cs typeface="Calibri"/>
              </a:rPr>
              <a:t>Patiënt is bezig met wat het leven heeft gebracht en/of met de toekomst. Patiënt ziet de zin van het leven niet meer, heeft een doodswens. </a:t>
            </a:r>
            <a:endParaRPr lang="nl-NL" dirty="0">
              <a:ea typeface="+mn-lt"/>
              <a:cs typeface="+mn-lt"/>
            </a:endParaRPr>
          </a:p>
          <a:p>
            <a:pPr>
              <a:lnSpc>
                <a:spcPct val="100000"/>
              </a:lnSpc>
              <a:spcBef>
                <a:spcPts val="0"/>
              </a:spcBef>
            </a:pPr>
            <a:endParaRPr lang="nl-NL" dirty="0">
              <a:ea typeface="+mn-lt"/>
              <a:cs typeface="+mn-lt"/>
            </a:endParaRPr>
          </a:p>
          <a:p>
            <a:pPr>
              <a:lnSpc>
                <a:spcPct val="100000"/>
              </a:lnSpc>
              <a:spcBef>
                <a:spcPts val="0"/>
              </a:spcBef>
            </a:pPr>
            <a:r>
              <a:rPr lang="nl-NL" dirty="0">
                <a:latin typeface="Calibri"/>
                <a:cs typeface="Calibri"/>
              </a:rPr>
              <a:t>Waaromvraag - De patiënt vraagt zich af waarom hem dit overkomt. De patiënt is op zoek naar steun in de bijbel, koran of andere bronnen. </a:t>
            </a:r>
            <a:endParaRPr lang="en-US" dirty="0">
              <a:ea typeface="+mn-lt"/>
              <a:cs typeface="+mn-lt"/>
            </a:endParaRPr>
          </a:p>
          <a:p>
            <a:pPr>
              <a:lnSpc>
                <a:spcPct val="100000"/>
              </a:lnSpc>
              <a:spcBef>
                <a:spcPts val="0"/>
              </a:spcBef>
            </a:pPr>
            <a:endParaRPr lang="nl-NL" dirty="0">
              <a:ea typeface="+mn-lt"/>
              <a:cs typeface="+mn-lt"/>
            </a:endParaRPr>
          </a:p>
          <a:p>
            <a:pPr>
              <a:lnSpc>
                <a:spcPct val="100000"/>
              </a:lnSpc>
              <a:spcBef>
                <a:spcPts val="0"/>
              </a:spcBef>
            </a:pPr>
            <a:r>
              <a:rPr lang="nl-NL" dirty="0">
                <a:latin typeface="Calibri"/>
                <a:cs typeface="Calibri"/>
              </a:rPr>
              <a:t>Patiënt staat voor een belangrijke keuze Patiënt vindt het moeilijk te bepalen/ af te wegen wat voor hem het meest belangrijk is. </a:t>
            </a:r>
            <a:endParaRPr lang="nl-NL" dirty="0">
              <a:ea typeface="+mn-lt"/>
              <a:cs typeface="+mn-lt"/>
            </a:endParaRPr>
          </a:p>
          <a:p>
            <a:pPr>
              <a:lnSpc>
                <a:spcPct val="100000"/>
              </a:lnSpc>
              <a:spcBef>
                <a:spcPts val="0"/>
              </a:spcBef>
            </a:pPr>
            <a:endParaRPr lang="nl-NL" dirty="0">
              <a:ea typeface="+mn-lt"/>
              <a:cs typeface="+mn-lt"/>
            </a:endParaRPr>
          </a:p>
          <a:p>
            <a:endParaRPr lang="nl-NL" dirty="0"/>
          </a:p>
        </p:txBody>
      </p:sp>
    </p:spTree>
    <p:extLst>
      <p:ext uri="{BB962C8B-B14F-4D97-AF65-F5344CB8AC3E}">
        <p14:creationId xmlns:p14="http://schemas.microsoft.com/office/powerpoint/2010/main" val="2892858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106B9FE-7E5A-4047-B5D3-C3C24BD3E8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60EBA20-0A64-45D5-B937-FE93DCA01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85632" y="0"/>
            <a:ext cx="340636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pic>
        <p:nvPicPr>
          <p:cNvPr id="12" name="Picture 11">
            <a:extLst>
              <a:ext uri="{FF2B5EF4-FFF2-40B4-BE49-F238E27FC236}">
                <a16:creationId xmlns:a16="http://schemas.microsoft.com/office/drawing/2014/main" id="{3EAD5E5B-543A-4690-8C75-BACF7FFB40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pic>
        <p:nvPicPr>
          <p:cNvPr id="14" name="Picture 13">
            <a:extLst>
              <a:ext uri="{FF2B5EF4-FFF2-40B4-BE49-F238E27FC236}">
                <a16:creationId xmlns:a16="http://schemas.microsoft.com/office/drawing/2014/main" id="{98739700-980C-4F96-84CD-97157DFE86A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59089"/>
            <a:ext cx="9107362" cy="321164"/>
          </a:xfrm>
          <a:prstGeom prst="rect">
            <a:avLst/>
          </a:prstGeom>
        </p:spPr>
      </p:pic>
      <p:sp>
        <p:nvSpPr>
          <p:cNvPr id="16" name="Rectangle 15">
            <a:extLst>
              <a:ext uri="{FF2B5EF4-FFF2-40B4-BE49-F238E27FC236}">
                <a16:creationId xmlns:a16="http://schemas.microsoft.com/office/drawing/2014/main" id="{52A2FDCB-3B06-44F3-A0AA-2C056C3E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9107363" cy="1368198"/>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2" name="Titel 1">
            <a:extLst>
              <a:ext uri="{FF2B5EF4-FFF2-40B4-BE49-F238E27FC236}">
                <a16:creationId xmlns:a16="http://schemas.microsoft.com/office/drawing/2014/main" id="{40327A17-7907-4A92-8C20-62CE9B1054A1}"/>
              </a:ext>
            </a:extLst>
          </p:cNvPr>
          <p:cNvSpPr>
            <a:spLocks noGrp="1"/>
          </p:cNvSpPr>
          <p:nvPr>
            <p:ph type="title"/>
          </p:nvPr>
        </p:nvSpPr>
        <p:spPr>
          <a:xfrm>
            <a:off x="680321" y="753228"/>
            <a:ext cx="7461844" cy="1080938"/>
          </a:xfrm>
        </p:spPr>
        <p:txBody>
          <a:bodyPr vert="horz" lIns="91440" tIns="45720" rIns="91440" bIns="45720" rtlCol="0" anchor="t">
            <a:normAutofit/>
          </a:bodyPr>
          <a:lstStyle/>
          <a:p>
            <a:r>
              <a:rPr lang="nl-NL" dirty="0"/>
              <a:t>Een geestelijk verzorger inschakelen</a:t>
            </a:r>
          </a:p>
          <a:p>
            <a:endParaRPr lang="nl-NL">
              <a:solidFill>
                <a:srgbClr val="FFFFFF"/>
              </a:solidFill>
            </a:endParaRPr>
          </a:p>
        </p:txBody>
      </p:sp>
      <p:sp>
        <p:nvSpPr>
          <p:cNvPr id="3" name="Tijdelijke aanduiding voor inhoud 2">
            <a:extLst>
              <a:ext uri="{FF2B5EF4-FFF2-40B4-BE49-F238E27FC236}">
                <a16:creationId xmlns:a16="http://schemas.microsoft.com/office/drawing/2014/main" id="{F6F7154E-44CB-4278-9362-3F834A3888ED}"/>
              </a:ext>
            </a:extLst>
          </p:cNvPr>
          <p:cNvSpPr>
            <a:spLocks noGrp="1"/>
          </p:cNvSpPr>
          <p:nvPr>
            <p:ph idx="1"/>
          </p:nvPr>
        </p:nvSpPr>
        <p:spPr>
          <a:xfrm>
            <a:off x="680321" y="2336873"/>
            <a:ext cx="7461844" cy="3142077"/>
          </a:xfrm>
        </p:spPr>
        <p:txBody>
          <a:bodyPr vert="horz" lIns="91440" tIns="45720" rIns="91440" bIns="45720" rtlCol="0">
            <a:normAutofit/>
          </a:bodyPr>
          <a:lstStyle/>
          <a:p>
            <a:pPr>
              <a:spcBef>
                <a:spcPts val="0"/>
              </a:spcBef>
              <a:spcAft>
                <a:spcPts val="1000"/>
              </a:spcAft>
            </a:pPr>
            <a:r>
              <a:rPr lang="nl-NL" sz="1800">
                <a:latin typeface="Calibri"/>
                <a:cs typeface="Calibri"/>
              </a:rPr>
              <a:t>Iedereen kan contact opnemen met de geestelijk verzorger. </a:t>
            </a:r>
            <a:endParaRPr lang="en-US" sz="1800">
              <a:ea typeface="+mn-lt"/>
              <a:cs typeface="+mn-lt"/>
            </a:endParaRPr>
          </a:p>
          <a:p>
            <a:pPr>
              <a:spcBef>
                <a:spcPts val="0"/>
              </a:spcBef>
              <a:spcAft>
                <a:spcPts val="1000"/>
              </a:spcAft>
            </a:pPr>
            <a:r>
              <a:rPr lang="nl-NL" sz="1800">
                <a:latin typeface="Calibri"/>
                <a:cs typeface="Calibri"/>
              </a:rPr>
              <a:t>Een verwijzing is niet nodig. </a:t>
            </a:r>
            <a:endParaRPr lang="en-US" sz="1800">
              <a:ea typeface="+mn-lt"/>
              <a:cs typeface="+mn-lt"/>
            </a:endParaRPr>
          </a:p>
          <a:p>
            <a:pPr>
              <a:spcBef>
                <a:spcPts val="0"/>
              </a:spcBef>
              <a:spcAft>
                <a:spcPts val="1000"/>
              </a:spcAft>
            </a:pPr>
            <a:r>
              <a:rPr lang="nl-NL" sz="1800">
                <a:latin typeface="Calibri"/>
                <a:cs typeface="Calibri"/>
              </a:rPr>
              <a:t>Wel kan afstemming met de geestelijk verzorger waardevol zijn, vraag de patiënt hiervoor toestemming. </a:t>
            </a:r>
            <a:endParaRPr lang="nl-NL" sz="1800"/>
          </a:p>
        </p:txBody>
      </p:sp>
    </p:spTree>
    <p:extLst>
      <p:ext uri="{BB962C8B-B14F-4D97-AF65-F5344CB8AC3E}">
        <p14:creationId xmlns:p14="http://schemas.microsoft.com/office/powerpoint/2010/main" val="53271261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Berlij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TC104033917[[fn=Berlijn]]</Template>
  <TotalTime>14</TotalTime>
  <Words>1291</Words>
  <Application>Microsoft Office PowerPoint</Application>
  <PresentationFormat>Breedbeeld</PresentationFormat>
  <Paragraphs>158</Paragraphs>
  <Slides>13</Slides>
  <Notes>6</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13</vt:i4>
      </vt:variant>
    </vt:vector>
  </HeadingPairs>
  <TitlesOfParts>
    <vt:vector size="21" baseType="lpstr">
      <vt:lpstr>Arial</vt:lpstr>
      <vt:lpstr>Arial,Sans-Serif</vt:lpstr>
      <vt:lpstr>Calibri</vt:lpstr>
      <vt:lpstr>Calibri Light</vt:lpstr>
      <vt:lpstr>Century Gothic</vt:lpstr>
      <vt:lpstr>Trebuchet MS</vt:lpstr>
      <vt:lpstr>Berlijn</vt:lpstr>
      <vt:lpstr>Celestial</vt:lpstr>
      <vt:lpstr>Geestelijke verzorging in de thuissituatie</vt:lpstr>
      <vt:lpstr>Programma</vt:lpstr>
      <vt:lpstr>Wat is nieuw?</vt:lpstr>
      <vt:lpstr>Wat leveren gesprekken met GV/aandacht voor zingeving op? </vt:lpstr>
      <vt:lpstr>Wat zijn dat voor mensen?</vt:lpstr>
      <vt:lpstr>Ondersteunende diensten</vt:lpstr>
      <vt:lpstr>Film Zingeving in de huisartsenpraktijk – praten over levensvragen</vt:lpstr>
      <vt:lpstr>Wanneer kies ik voor een geestelijk verzorger?</vt:lpstr>
      <vt:lpstr>Een geestelijk verzorger inschakelen </vt:lpstr>
      <vt:lpstr>Voor wie?</vt:lpstr>
      <vt:lpstr>Aanbod voor de patiënt </vt:lpstr>
      <vt:lpstr>Waar is de geestelijk verzorger te vinden?</vt:lpstr>
      <vt:lpstr>ER IS OOK EEN AANBOD VOOR DE PROFESSIONALS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Eline van der Giessen</dc:creator>
  <cp:lastModifiedBy>Paul Bruijkers</cp:lastModifiedBy>
  <cp:revision>184</cp:revision>
  <dcterms:created xsi:type="dcterms:W3CDTF">2013-07-31T15:34:58Z</dcterms:created>
  <dcterms:modified xsi:type="dcterms:W3CDTF">2024-07-31T12:21:18Z</dcterms:modified>
</cp:coreProperties>
</file>