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9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29BC11-26C5-436F-BD6C-2068871F67B5}" type="datetimeFigureOut">
              <a:rPr lang="nl-NL" smtClean="0"/>
              <a:pPr/>
              <a:t>30-4-2012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382E227-8C0F-4952-8CA9-AD46F0E6608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6000" dirty="0" smtClean="0"/>
              <a:t>TROOST</a:t>
            </a:r>
            <a:endParaRPr lang="nl-NL" sz="6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waar boosheid is , is pijn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van de </a:t>
            </a:r>
            <a:r>
              <a:rPr lang="nl-NL" dirty="0" err="1" smtClean="0">
                <a:solidFill>
                  <a:srgbClr val="00B0F0"/>
                </a:solidFill>
              </a:rPr>
              <a:t>patient</a:t>
            </a:r>
            <a:r>
              <a:rPr lang="nl-NL" dirty="0" smtClean="0">
                <a:solidFill>
                  <a:srgbClr val="00B0F0"/>
                </a:solidFill>
              </a:rPr>
              <a:t> of van de naasten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pijn dat je niet wil hebben leidt tot boosheid,  het is oneerlijk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soms is er diepe pijn waar de mensen nog niet aan willen (niet makkelijk om mee om te gaan)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boosheid moet ergens naar toe, op iets of iemand,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narrig, kribbig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iemand die boos is heeft helemaal geen troost nodig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sommige mensen blijven “dicht”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mededogen hebben! Niet afwijzen, afgewezen laten voelen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boosheid leidt tot uitvallen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niet boosheid bestrijden 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maar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“het is ook lastig”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werken vanuit begrip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werken vanuit een liefdevol hart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het is een kunst om terug te komen bij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“hij kan niet anders, heeft het niet beter geleerd”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of 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“wat kan ik doen”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Soms helpt het om iemand uit te laten razen, 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daarna komen de tranen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boosheid is een rem op verdriet,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de rem loslaten 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laat verdriet komen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rust zit onder de tranen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achter de tranen zit de rust, het aanvaarden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>
                <a:solidFill>
                  <a:srgbClr val="00B0F0"/>
                </a:solidFill>
              </a:rPr>
              <a:t>Sommigen kunnen alles achterlaten 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bij God  en of Maria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getroost worden door geloof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of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boos worden op God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“ik ga nooit meer naar de kerk”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verlies van een kind en tegelijkertijd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verlies van het grotere, van God 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Troostend  is alles wat rust brengt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aanvaarden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voor stervende is toekomstvisie heel belangrijk: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warm geloof, ik kom bij God, en God is goed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nieuwe testament, de verloren zoon, God is liefde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God = licht = vrede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Mensen hebben een schoon geweten nodig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ook zeggen wat je fijn vond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toen en toen, is dat gebeurd, dat vond ik heel naar,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schoon schip maken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je pijn durven laten zien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dit had ik willen zeggen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alles wat je dwars zit sluit je hart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olidFill>
                  <a:srgbClr val="00B0F0"/>
                </a:solidFill>
              </a:rPr>
              <a:t>Wat heeft een stervende nodig?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nabijheid voelen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horen dat het fijn was dat hij er was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“dat weten we toch, dat spreken we niet naar elkaar uit” maar iets zeggen maakt het meer werkelijk!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fijne herinneringen ophalen = geluk genereren = rust = het is goed geweest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Nabijheid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heeft vaak geen woorden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aanraking  zegt vaak meer dan 1000 woorden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vertrouwen, </a:t>
            </a:r>
            <a:r>
              <a:rPr lang="nl-NL" dirty="0" err="1" smtClean="0">
                <a:solidFill>
                  <a:srgbClr val="00B0F0"/>
                </a:solidFill>
              </a:rPr>
              <a:t>etymyologisch</a:t>
            </a:r>
            <a:r>
              <a:rPr lang="nl-NL" dirty="0" smtClean="0">
                <a:solidFill>
                  <a:srgbClr val="00B0F0"/>
                </a:solidFill>
              </a:rPr>
              <a:t> woordenboek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Trust = trouw = erbij blijven = niet weg gaan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je wil je verhaal vertellen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 algn="ctr">
              <a:buNone/>
            </a:pPr>
            <a:r>
              <a:rPr lang="nl-NL" sz="4000" b="1" dirty="0" smtClean="0">
                <a:solidFill>
                  <a:srgbClr val="00B0F0"/>
                </a:solidFill>
              </a:rPr>
              <a:t>Wat maakt dat het ene voelt </a:t>
            </a:r>
          </a:p>
          <a:p>
            <a:pPr algn="ctr">
              <a:buNone/>
            </a:pPr>
            <a:r>
              <a:rPr lang="nl-NL" sz="4000" b="1" dirty="0" smtClean="0">
                <a:solidFill>
                  <a:srgbClr val="00B0F0"/>
                </a:solidFill>
              </a:rPr>
              <a:t>als troost en het andere niet?</a:t>
            </a:r>
            <a:endParaRPr lang="nl-NL" sz="4000" b="1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Onafhankelijkheid bereiken van de achterblijvers, dan heengaan mogelijk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“jullie kunnen mij wel missen””jullie redden het wel”, “jullie kunnen op eigen benen staan”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Waken, kopje koffie halen, stervende opeens overleden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Sterven is overgeven, is een overgave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>
                <a:solidFill>
                  <a:srgbClr val="00B0F0"/>
                </a:solidFill>
              </a:rPr>
              <a:t>Dankbaarheid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dat in een bepaald opzicht de dood niet bestaat: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ik was niet geweest, zonder diegene , die ik nu ben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mijn vader en moeder leven door mij heen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zij leven voort in mij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band van liefde blijft altijd bestaan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eeuwig doorleven in – en door elkaar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eigen verdriet niet voelen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troost ontvangen is dan moeilijk 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niet “stik ook maar”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maar  “begrijpen”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troosten is blijven staan, kom maar hier, doe je verhaal, kom in mijn open armen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Je hoeft niet exact hetzelfde te voelen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Een dier verliezen kan tot diepe </a:t>
            </a:r>
            <a:r>
              <a:rPr lang="nl-NL" dirty="0" err="1" smtClean="0">
                <a:solidFill>
                  <a:srgbClr val="00B0F0"/>
                </a:solidFill>
              </a:rPr>
              <a:t>diepe</a:t>
            </a:r>
            <a:r>
              <a:rPr lang="nl-NL" dirty="0" smtClean="0">
                <a:solidFill>
                  <a:srgbClr val="00B0F0"/>
                </a:solidFill>
              </a:rPr>
              <a:t> pijn leiden, toch kan je troosten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olidFill>
                  <a:srgbClr val="00B0F0"/>
                </a:solidFill>
              </a:rPr>
              <a:t>Narrig zijn of kribbig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= vaak overlevingsgedrag = gedragspatroon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voorzichtig mee zijn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benoemen maar niet veroordelen / beschuldigen / jezelf laten zien  (ik kan je niet helpen als je zo tegen me doet) “zijn we weer lekker aan het mopperen vandaag”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gebruik humor, welke insteek , open hart, liefdevolle aanwezigheid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>
                <a:solidFill>
                  <a:srgbClr val="00B0F0"/>
                </a:solidFill>
              </a:rPr>
              <a:t>Zorg ook goed voor jezelf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Vrije tijd en ontspanning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Vrije tijd </a:t>
            </a:r>
            <a:r>
              <a:rPr lang="nl-NL" smtClean="0">
                <a:solidFill>
                  <a:srgbClr val="00B0F0"/>
                </a:solidFill>
              </a:rPr>
              <a:t>is opladen</a:t>
            </a:r>
            <a:r>
              <a:rPr lang="nl-NL" dirty="0" smtClean="0">
                <a:solidFill>
                  <a:srgbClr val="00B0F0"/>
                </a:solidFill>
              </a:rPr>
              <a:t>, wandelen, de natuur (klein deel van een groter geheel), 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Voeding voor je ziel!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Muziek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Rustig zitten, koffie in rust, thee in rust, tien minuten, ademhalen, ietsje langzamer en dieper uit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Boeken lezen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Lol maken, avondje uit</a:t>
            </a:r>
          </a:p>
          <a:p>
            <a:pPr>
              <a:buNone/>
            </a:pP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Troost =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Een </a:t>
            </a:r>
            <a:r>
              <a:rPr lang="nl-NL" dirty="0" err="1" smtClean="0">
                <a:solidFill>
                  <a:srgbClr val="00B0F0"/>
                </a:solidFill>
              </a:rPr>
              <a:t>verwennerijtje</a:t>
            </a:r>
            <a:r>
              <a:rPr lang="nl-NL" dirty="0" smtClean="0">
                <a:solidFill>
                  <a:srgbClr val="00B0F0"/>
                </a:solidFill>
              </a:rPr>
              <a:t> (een extra koekje)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“met mij gaat het ook niet goed”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Moeten we het dan over jou gaan hebben?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/>
            </a:r>
            <a:br>
              <a:rPr lang="nl-NL" dirty="0" smtClean="0">
                <a:solidFill>
                  <a:srgbClr val="00B0F0"/>
                </a:solidFill>
              </a:rPr>
            </a:br>
            <a:r>
              <a:rPr lang="nl-NL" dirty="0" smtClean="0">
                <a:solidFill>
                  <a:srgbClr val="00B0F0"/>
                </a:solidFill>
              </a:rPr>
              <a:t>“ga op vakantie” “ga eens naar een dokter”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Ongevraagd adviseren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stilte in het hoofd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geeft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ruimte in het hart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= troost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>
                <a:solidFill>
                  <a:srgbClr val="00B0F0"/>
                </a:solidFill>
              </a:rPr>
              <a:t>troost is gericht op 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pijn weg halen = helpen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Wat is er?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“Ach, wat naar voor je”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Lege handen, geen advies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Luisteren met een open hart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Waar leegte is wil iets naar toe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Het gaat stromen…………..je hart luchten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>
                <a:solidFill>
                  <a:srgbClr val="00B0F0"/>
                </a:solidFill>
              </a:rPr>
              <a:t>Uitgenodigd worden om te vertellen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Gesteund worden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Gezien te worden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Ontvangen te worden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Dan durf je ook je hart te luchten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Troost is gericht op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Benoemen van hoe zeer het doet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niet als zout in de wonden maar troostend, </a:t>
            </a:r>
          </a:p>
          <a:p>
            <a:pPr>
              <a:buNone/>
            </a:pPr>
            <a:r>
              <a:rPr lang="nl-NL" dirty="0" smtClean="0">
                <a:solidFill>
                  <a:srgbClr val="00B0F0"/>
                </a:solidFill>
              </a:rPr>
              <a:t>hij benoemde wat hij zag,  “je voelt je invalide”</a:t>
            </a:r>
          </a:p>
          <a:p>
            <a:pPr>
              <a:buNone/>
            </a:pPr>
            <a:endParaRPr lang="nl-NL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rgbClr val="00B0F0"/>
                </a:solidFill>
              </a:rPr>
              <a:t>“ze zagen me niet”  je gevoelens werden niet gezien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B0F0"/>
                </a:solidFill>
              </a:rPr>
              <a:t>Verzet tegen sterven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de dood mag er niet zijn</a:t>
            </a:r>
          </a:p>
          <a:p>
            <a:endParaRPr lang="nl-NL" dirty="0" smtClean="0">
              <a:solidFill>
                <a:srgbClr val="00B0F0"/>
              </a:solidFill>
            </a:endParaRPr>
          </a:p>
          <a:p>
            <a:endParaRPr lang="nl-NL" dirty="0" smtClean="0">
              <a:solidFill>
                <a:srgbClr val="00B0F0"/>
              </a:solidFill>
            </a:endParaRPr>
          </a:p>
          <a:p>
            <a:r>
              <a:rPr lang="nl-NL" dirty="0" smtClean="0">
                <a:solidFill>
                  <a:srgbClr val="00B0F0"/>
                </a:solidFill>
              </a:rPr>
              <a:t>maar</a:t>
            </a:r>
          </a:p>
          <a:p>
            <a:r>
              <a:rPr lang="nl-NL" dirty="0" smtClean="0">
                <a:solidFill>
                  <a:srgbClr val="00B0F0"/>
                </a:solidFill>
              </a:rPr>
              <a:t>leven en sterven hoort bij elkaar</a:t>
            </a:r>
            <a:endParaRPr lang="nl-NL" dirty="0">
              <a:solidFill>
                <a:srgbClr val="00B0F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Overvloed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Words>832</Words>
  <Application>Microsoft Office PowerPoint</Application>
  <PresentationFormat>Diavoorstelling (4:3)</PresentationFormat>
  <Paragraphs>175</Paragraphs>
  <Slides>25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6" baseType="lpstr">
      <vt:lpstr>Concours</vt:lpstr>
      <vt:lpstr>TROOST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TROOST</dc:title>
  <dc:creator>Hanneke</dc:creator>
  <cp:lastModifiedBy>Anja</cp:lastModifiedBy>
  <cp:revision>9</cp:revision>
  <dcterms:created xsi:type="dcterms:W3CDTF">2009-10-05T19:46:46Z</dcterms:created>
  <dcterms:modified xsi:type="dcterms:W3CDTF">2012-04-30T21:11:38Z</dcterms:modified>
</cp:coreProperties>
</file>