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0" r:id="rId4"/>
    <p:sldId id="273" r:id="rId5"/>
    <p:sldId id="274" r:id="rId6"/>
    <p:sldId id="275" r:id="rId7"/>
    <p:sldId id="258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5" r:id="rId22"/>
    <p:sldId id="259" r:id="rId23"/>
    <p:sldId id="290" r:id="rId24"/>
    <p:sldId id="291" r:id="rId25"/>
    <p:sldId id="292" r:id="rId26"/>
    <p:sldId id="270" r:id="rId27"/>
    <p:sldId id="269" r:id="rId28"/>
    <p:sldId id="293" r:id="rId29"/>
    <p:sldId id="294" r:id="rId30"/>
    <p:sldId id="265" r:id="rId31"/>
    <p:sldId id="266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4"/>
    <p:restoredTop sz="94674"/>
  </p:normalViewPr>
  <p:slideViewPr>
    <p:cSldViewPr snapToGrid="0" snapToObjects="1">
      <p:cViewPr varScale="1">
        <p:scale>
          <a:sx n="30" d="100"/>
          <a:sy n="30" d="100"/>
        </p:scale>
        <p:origin x="5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624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over…"/>
          <p:cNvSpPr txBox="1">
            <a:spLocks noGrp="1"/>
          </p:cNvSpPr>
          <p:nvPr>
            <p:ph type="body" sz="half" idx="21"/>
          </p:nvPr>
        </p:nvSpPr>
        <p:spPr>
          <a:xfrm>
            <a:off x="1364866" y="2538610"/>
            <a:ext cx="21971004" cy="4226257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Titel over</a:t>
            </a:r>
          </a:p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maximaal</a:t>
            </a:r>
          </a:p>
          <a:p>
            <a:pPr defTabSz="2438338">
              <a:lnSpc>
                <a:spcPts val="9900"/>
              </a:lnSpc>
              <a:defRPr sz="11000" b="0" i="1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drie regels</a:t>
            </a:r>
          </a:p>
        </p:txBody>
      </p:sp>
      <p:sp>
        <p:nvSpPr>
          <p:cNvPr id="13" name="Auteur en datum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15131522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Auteur en datum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da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12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25" name="Bedankt!"/>
          <p:cNvSpPr txBox="1">
            <a:spLocks noGrp="1"/>
          </p:cNvSpPr>
          <p:nvPr>
            <p:ph type="body" sz="half" idx="22"/>
          </p:nvPr>
        </p:nvSpPr>
        <p:spPr>
          <a:xfrm>
            <a:off x="1388530" y="2030610"/>
            <a:ext cx="21971004" cy="4226257"/>
          </a:xfrm>
          <a:prstGeom prst="rect">
            <a:avLst/>
          </a:prstGeom>
        </p:spPr>
        <p:txBody>
          <a:bodyPr/>
          <a:lstStyle>
            <a:lvl1pPr defTabSz="2438338">
              <a:lnSpc>
                <a:spcPts val="9900"/>
              </a:lnSpc>
              <a:defRPr sz="11000" b="0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Bedankt!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1000" spc="-22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1000" spc="-22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3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8"/>
            <a:ext cx="24384001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1000" spc="-22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384300" y="3756776"/>
            <a:ext cx="21971000" cy="6477086"/>
          </a:xfrm>
          <a:prstGeom prst="rect">
            <a:avLst/>
          </a:prstGeom>
        </p:spPr>
        <p:txBody>
          <a:bodyPr/>
          <a:lstStyle>
            <a:lvl1pPr marL="6096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356"/>
            <a:ext cx="4962132" cy="217764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5" name="Hoofdstuk titel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21971000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Hoofdstuk titel</a:t>
            </a:r>
          </a:p>
        </p:txBody>
      </p:sp>
      <p:sp>
        <p:nvSpPr>
          <p:cNvPr id="56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68499"/>
            <a:ext cx="21971002" cy="1092201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kort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nge 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384300" y="4582276"/>
            <a:ext cx="21971000" cy="6477086"/>
          </a:xfrm>
          <a:prstGeom prst="rect">
            <a:avLst/>
          </a:prstGeom>
        </p:spPr>
        <p:txBody>
          <a:bodyPr/>
          <a:lstStyle>
            <a:lvl1pPr marL="6096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indent="-609600" defTabSz="2438338">
              <a:lnSpc>
                <a:spcPts val="4300"/>
              </a:lnSpc>
              <a:spcBef>
                <a:spcPts val="4500"/>
              </a:spcBef>
              <a:buSzPct val="123000"/>
              <a:buChar char="•"/>
              <a:defRPr sz="3000" b="0"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356"/>
            <a:ext cx="4962132" cy="217764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8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6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7" name="Hoofdstuk titel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15131522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Hoofdstuk titel</a:t>
            </a:r>
          </a:p>
        </p:txBody>
      </p:sp>
      <p:sp>
        <p:nvSpPr>
          <p:cNvPr id="68" name="Lange titel…"/>
          <p:cNvSpPr txBox="1">
            <a:spLocks noGrp="1"/>
          </p:cNvSpPr>
          <p:nvPr>
            <p:ph type="body" sz="quarter" idx="23"/>
          </p:nvPr>
        </p:nvSpPr>
        <p:spPr>
          <a:xfrm>
            <a:off x="1308100" y="1968500"/>
            <a:ext cx="21971002" cy="208280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Lange titel </a:t>
            </a:r>
          </a:p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over twee regels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Middel 2@2x.png"/>
          <p:cNvSpPr>
            <a:spLocks noGrp="1"/>
          </p:cNvSpPr>
          <p:nvPr>
            <p:ph type="pic" idx="21"/>
          </p:nvPr>
        </p:nvSpPr>
        <p:spPr>
          <a:xfrm>
            <a:off x="0" y="-10629"/>
            <a:ext cx="24397810" cy="137372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9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356"/>
            <a:ext cx="4962132" cy="217764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el presentatie"/>
          <p:cNvSpPr txBox="1">
            <a:spLocks noGrp="1"/>
          </p:cNvSpPr>
          <p:nvPr>
            <p:ph type="body" sz="quarter" idx="22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3211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8"/>
            <a:ext cx="24384001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4" name="Hoofdstuk titel"/>
          <p:cNvSpPr txBox="1">
            <a:spLocks noGrp="1"/>
          </p:cNvSpPr>
          <p:nvPr>
            <p:ph type="body" sz="quarter" idx="22"/>
          </p:nvPr>
        </p:nvSpPr>
        <p:spPr>
          <a:xfrm>
            <a:off x="1397000" y="1185333"/>
            <a:ext cx="15131522" cy="605017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3200" b="0" spc="-64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Hoofdstuk titel</a:t>
            </a:r>
          </a:p>
        </p:txBody>
      </p:sp>
      <p:sp>
        <p:nvSpPr>
          <p:cNvPr id="105" name="“Lange quote…"/>
          <p:cNvSpPr txBox="1">
            <a:spLocks noGrp="1"/>
          </p:cNvSpPr>
          <p:nvPr>
            <p:ph type="body" sz="half" idx="23"/>
          </p:nvPr>
        </p:nvSpPr>
        <p:spPr>
          <a:xfrm>
            <a:off x="1206496" y="4089400"/>
            <a:ext cx="21971004" cy="5897034"/>
          </a:xfrm>
          <a:prstGeom prst="rect">
            <a:avLst/>
          </a:prstGeom>
        </p:spPr>
        <p:txBody>
          <a:bodyPr anchor="ctr"/>
          <a:lstStyle/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“Lange quote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over maximaal 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vier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regels”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1904133"/>
            <a:ext cx="15131522" cy="605017"/>
          </a:xfrm>
          <a:prstGeom prst="rect">
            <a:avLst/>
          </a:prstGeom>
        </p:spPr>
        <p:txBody>
          <a:bodyPr/>
          <a:lstStyle>
            <a:lvl1pPr algn="r" defTabSz="2438338">
              <a:lnSpc>
                <a:spcPct val="80000"/>
              </a:lnSpc>
              <a:defRPr sz="3200" b="0" spc="-64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r>
              <a:t>Titel presentatie</a:t>
            </a:r>
          </a:p>
        </p:txBody>
      </p:sp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456234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5" name="Zijn er nog…"/>
          <p:cNvSpPr txBox="1">
            <a:spLocks noGrp="1"/>
          </p:cNvSpPr>
          <p:nvPr>
            <p:ph type="body" sz="half" idx="22"/>
          </p:nvPr>
        </p:nvSpPr>
        <p:spPr>
          <a:xfrm>
            <a:off x="1388530" y="2030610"/>
            <a:ext cx="21971004" cy="4226257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Zijn er nog</a:t>
            </a:r>
          </a:p>
          <a:p>
            <a:pPr defTabSz="2438338">
              <a:lnSpc>
                <a:spcPts val="9900"/>
              </a:lnSpc>
              <a:defRPr sz="11000" b="0" i="1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t>vragen?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" descr="Afbeeldi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78"/>
            <a:ext cx="24384000" cy="137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346199" y="2315633"/>
            <a:ext cx="219710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presentatie</a:t>
            </a:r>
          </a:p>
        </p:txBody>
      </p:sp>
      <p:sp>
        <p:nvSpPr>
          <p:cNvPr id="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2934898"/>
            <a:ext cx="456234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584200">
              <a:defRPr sz="300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1pPr>
      <a:lvl2pPr marL="0" marR="0" indent="4572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2pPr>
      <a:lvl3pPr marL="0" marR="0" indent="9144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3pPr>
      <a:lvl4pPr marL="0" marR="0" indent="13716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4pPr>
      <a:lvl5pPr marL="0" marR="0" indent="18288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5pPr>
      <a:lvl6pPr marL="0" marR="0" indent="22860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6pPr>
      <a:lvl7pPr marL="0" marR="0" indent="27432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7pPr>
      <a:lvl8pPr marL="0" marR="0" indent="32004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8pPr>
      <a:lvl9pPr marL="0" marR="0" indent="3657600" algn="l" defTabSz="24383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-211" baseline="0">
          <a:solidFill>
            <a:srgbClr val="000000"/>
          </a:solidFill>
          <a:uFillTx/>
          <a:latin typeface="Crimson Pro Regular"/>
          <a:ea typeface="Crimson Pro Regular"/>
          <a:cs typeface="Crimson Pro Regular"/>
          <a:sym typeface="Crimson Pro Regular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rimson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GWe1wZP7Ws?feature=oembed" TargetMode="Externa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el over…"/>
          <p:cNvSpPr txBox="1">
            <a:spLocks noGrp="1"/>
          </p:cNvSpPr>
          <p:nvPr>
            <p:ph type="body" sz="half" idx="21"/>
          </p:nvPr>
        </p:nvSpPr>
        <p:spPr>
          <a:xfrm>
            <a:off x="1364866" y="2292427"/>
            <a:ext cx="21971004" cy="4226257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Zorg voor </a:t>
            </a:r>
          </a:p>
          <a:p>
            <a:pPr defTabSz="2438338">
              <a:lnSpc>
                <a:spcPts val="9900"/>
              </a:lnSpc>
              <a:defRPr sz="11000" b="0" spc="-22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Zingeving</a:t>
            </a:r>
            <a:endParaRPr b="0" i="1" dirty="0">
              <a:latin typeface="Crimson Pro" pitchFamily="2" charset="77"/>
            </a:endParaRPr>
          </a:p>
        </p:txBody>
      </p:sp>
      <p:sp>
        <p:nvSpPr>
          <p:cNvPr id="142" name="Auteur en datum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PPT ten behoeve van training van zorgverleners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63676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10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Door de uitingen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heen luisteren</a:t>
            </a:r>
          </a:p>
        </p:txBody>
      </p:sp>
    </p:spTree>
    <p:extLst>
      <p:ext uri="{BB962C8B-B14F-4D97-AF65-F5344CB8AC3E}">
        <p14:creationId xmlns:p14="http://schemas.microsoft.com/office/powerpoint/2010/main" val="21347442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63676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11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Signaleren van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Zingevingsvragen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2EDAD5-9975-0FFC-ACA7-990BD1AAD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603" y="7678533"/>
            <a:ext cx="3318330" cy="33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154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756776"/>
            <a:ext cx="9516311" cy="2595898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Reparatiereflex: </a:t>
            </a:r>
            <a:br>
              <a:rPr lang="nl-NL" dirty="0"/>
            </a:br>
            <a:r>
              <a:rPr lang="nl-NL" i="1" dirty="0"/>
              <a:t>de neiging om iets te doen en </a:t>
            </a:r>
            <a:br>
              <a:rPr lang="nl-NL" i="1" dirty="0"/>
            </a:br>
            <a:r>
              <a:rPr lang="nl-NL" i="1" dirty="0"/>
              <a:t>direct een oplossing te bieden</a:t>
            </a:r>
            <a:endParaRPr i="1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12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Latende modus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Zingeving</a:t>
            </a:r>
          </a:p>
          <a:p>
            <a:endParaRPr lang="nl-NL" dirty="0"/>
          </a:p>
        </p:txBody>
      </p:sp>
      <p:sp>
        <p:nvSpPr>
          <p:cNvPr id="7" name="Dia-opsommingstekst">
            <a:extLst>
              <a:ext uri="{FF2B5EF4-FFF2-40B4-BE49-F238E27FC236}">
                <a16:creationId xmlns:a16="http://schemas.microsoft.com/office/drawing/2014/main" id="{36ED0A4E-1E8A-3DA1-53FD-ED02EB3F8D64}"/>
              </a:ext>
            </a:extLst>
          </p:cNvPr>
          <p:cNvSpPr txBox="1">
            <a:spLocks/>
          </p:cNvSpPr>
          <p:nvPr/>
        </p:nvSpPr>
        <p:spPr>
          <a:xfrm>
            <a:off x="11587079" y="3756776"/>
            <a:ext cx="9516311" cy="221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nl-NL" dirty="0"/>
              <a:t>Latende modus: </a:t>
            </a:r>
            <a:br>
              <a:rPr lang="nl-NL" dirty="0"/>
            </a:br>
            <a:r>
              <a:rPr lang="nl-NL" i="1" dirty="0"/>
              <a:t>geduldig en waakzaam aanwezig </a:t>
            </a:r>
            <a:br>
              <a:rPr lang="nl-NL" i="1" dirty="0"/>
            </a:br>
            <a:r>
              <a:rPr lang="nl-NL" i="1" dirty="0"/>
              <a:t>zijn bij trage vragen.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6C3CEA0-117B-43AD-5921-C98B5D1B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179" y="6388407"/>
            <a:ext cx="3454880" cy="345488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8EA8228-9E0F-C688-3DB4-9CF4424BA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1084" y="6106940"/>
            <a:ext cx="3937859" cy="39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16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1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13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2419995"/>
            <a:ext cx="108839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Hoe luister je?</a:t>
            </a:r>
          </a:p>
        </p:txBody>
      </p:sp>
    </p:spTree>
    <p:extLst>
      <p:ext uri="{BB962C8B-B14F-4D97-AF65-F5344CB8AC3E}">
        <p14:creationId xmlns:p14="http://schemas.microsoft.com/office/powerpoint/2010/main" val="19371659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14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2419995"/>
            <a:ext cx="108839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Luisteren in laagjes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A056FB-B172-216D-0992-29A4111F2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871" y="4229450"/>
            <a:ext cx="16472257" cy="64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55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15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84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accent3"/>
                </a:solidFill>
              </a:rPr>
              <a:t>Zingeving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85" name="“Lange quote…"/>
          <p:cNvSpPr txBox="1">
            <a:spLocks noGrp="1"/>
          </p:cNvSpPr>
          <p:nvPr>
            <p:ph type="body" sz="half" idx="2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dirty="0">
                <a:solidFill>
                  <a:schemeClr val="accent3"/>
                </a:solidFill>
              </a:rPr>
              <a:t>“</a:t>
            </a:r>
            <a:r>
              <a:rPr lang="nl-NL" dirty="0">
                <a:solidFill>
                  <a:schemeClr val="accent3"/>
                </a:solidFill>
              </a:rPr>
              <a:t>Een verhuizing is geen </a:t>
            </a:r>
            <a:br>
              <a:rPr lang="nl-NL" dirty="0">
                <a:solidFill>
                  <a:schemeClr val="accent3"/>
                </a:solidFill>
              </a:rPr>
            </a:br>
            <a:r>
              <a:rPr lang="nl-NL" dirty="0">
                <a:solidFill>
                  <a:schemeClr val="accent3"/>
                </a:solidFill>
              </a:rPr>
              <a:t>mutatie in het adressysteem 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i="1" dirty="0">
                <a:solidFill>
                  <a:schemeClr val="accent3"/>
                </a:solidFill>
              </a:rPr>
              <a:t>maar een existentiële </a:t>
            </a:r>
          </a:p>
          <a:p>
            <a:pPr algn="ctr" defTabSz="2438338">
              <a:lnSpc>
                <a:spcPts val="9900"/>
              </a:lnSpc>
              <a:defRPr sz="11000" b="0" spc="-220">
                <a:solidFill>
                  <a:srgbClr val="E83942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i="1" dirty="0">
                <a:solidFill>
                  <a:schemeClr val="accent3"/>
                </a:solidFill>
              </a:rPr>
              <a:t>aardbeving voor de oudere” </a:t>
            </a:r>
            <a:endParaRPr b="0" i="1" dirty="0">
              <a:solidFill>
                <a:schemeClr val="accent3"/>
              </a:solidFill>
              <a:latin typeface="Crimson Pro" pitchFamily="2" charset="77"/>
            </a:endParaRPr>
          </a:p>
        </p:txBody>
      </p:sp>
      <p:sp>
        <p:nvSpPr>
          <p:cNvPr id="6" name="Dia-opsommingstekst">
            <a:extLst>
              <a:ext uri="{FF2B5EF4-FFF2-40B4-BE49-F238E27FC236}">
                <a16:creationId xmlns:a16="http://schemas.microsoft.com/office/drawing/2014/main" id="{C8404EC6-F201-5677-9D0D-7AFA5C48616E}"/>
              </a:ext>
            </a:extLst>
          </p:cNvPr>
          <p:cNvSpPr txBox="1">
            <a:spLocks/>
          </p:cNvSpPr>
          <p:nvPr/>
        </p:nvSpPr>
        <p:spPr>
          <a:xfrm>
            <a:off x="1384300" y="9986434"/>
            <a:ext cx="21971000" cy="62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(Nico van der Leer)</a:t>
            </a:r>
          </a:p>
        </p:txBody>
      </p:sp>
    </p:spTree>
    <p:extLst>
      <p:ext uri="{BB962C8B-B14F-4D97-AF65-F5344CB8AC3E}">
        <p14:creationId xmlns:p14="http://schemas.microsoft.com/office/powerpoint/2010/main" val="33940787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FDF325D-E2A7-2AFE-9696-AD19D58D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7152" y="790103"/>
            <a:ext cx="13699848" cy="11416539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16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Hoe ‘werkt’ 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jouw zingeving?</a:t>
            </a:r>
          </a:p>
        </p:txBody>
      </p:sp>
    </p:spTree>
    <p:extLst>
      <p:ext uri="{BB962C8B-B14F-4D97-AF65-F5344CB8AC3E}">
        <p14:creationId xmlns:p14="http://schemas.microsoft.com/office/powerpoint/2010/main" val="38958313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Je spreekt met een oma over haar kleinkinderen. </a:t>
            </a:r>
            <a:br>
              <a:rPr lang="nl-NL" dirty="0"/>
            </a:br>
            <a:r>
              <a:rPr lang="nl-NL" dirty="0"/>
              <a:t>Vragen die je kunt stellen op de vier lagen zijn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feiten</a:t>
            </a:r>
            <a:r>
              <a:rPr lang="nl-NL" dirty="0"/>
              <a:t>: </a:t>
            </a:r>
            <a:r>
              <a:rPr lang="nl-NL" i="1" dirty="0"/>
              <a:t>Hoe heten uw kleinkinderen? Hoe oud zijn ze?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emoties</a:t>
            </a:r>
            <a:r>
              <a:rPr lang="nl-NL" i="1" dirty="0"/>
              <a:t>: U klinkt trots (blij, boos, teleurgesteld, verdrietig)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identiteit/levensbeschouwing</a:t>
            </a:r>
            <a:r>
              <a:rPr lang="nl-NL" dirty="0"/>
              <a:t>: </a:t>
            </a:r>
            <a:r>
              <a:rPr lang="nl-NL" i="1" dirty="0"/>
              <a:t>Geniet u ervan om oma te zijn?</a:t>
            </a:r>
          </a:p>
          <a:p>
            <a:pPr lvl="0">
              <a:buFont typeface="+mj-lt"/>
              <a:buAutoNum type="arabicPeriod"/>
            </a:pPr>
            <a:r>
              <a:rPr lang="nl-NL" dirty="0"/>
              <a:t>Laag van de </a:t>
            </a:r>
            <a:r>
              <a:rPr lang="nl-NL" dirty="0">
                <a:solidFill>
                  <a:schemeClr val="accent1"/>
                </a:solidFill>
              </a:rPr>
              <a:t>spiritualiteit/betekenis</a:t>
            </a:r>
            <a:r>
              <a:rPr lang="nl-NL" dirty="0"/>
              <a:t>: </a:t>
            </a:r>
            <a:r>
              <a:rPr lang="nl-NL" i="1" dirty="0"/>
              <a:t>Wat betekenen uw kleinkinderen voor u?</a:t>
            </a:r>
          </a:p>
          <a:p>
            <a:endParaRPr dirty="0"/>
          </a:p>
        </p:txBody>
      </p:sp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17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166" name="Lange titel…"/>
          <p:cNvSpPr txBox="1">
            <a:spLocks noGrp="1"/>
          </p:cNvSpPr>
          <p:nvPr>
            <p:ph type="body" sz="quarter" idx="23"/>
          </p:nvPr>
        </p:nvSpPr>
        <p:spPr>
          <a:xfrm>
            <a:off x="1308100" y="1881386"/>
            <a:ext cx="21971002" cy="2257028"/>
          </a:xfrm>
          <a:prstGeom prst="rect">
            <a:avLst/>
          </a:prstGeom>
        </p:spPr>
        <p:txBody>
          <a:bodyPr/>
          <a:lstStyle/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Het vier lagen model</a:t>
            </a:r>
          </a:p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van </a:t>
            </a:r>
            <a:r>
              <a:rPr lang="nl-NL" dirty="0" err="1"/>
              <a:t>Erhard</a:t>
            </a:r>
            <a:r>
              <a:rPr lang="nl-NL" dirty="0"/>
              <a:t> </a:t>
            </a:r>
            <a:r>
              <a:rPr lang="nl-NL" dirty="0" err="1"/>
              <a:t>Weiher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6554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6152145" y="4163023"/>
            <a:ext cx="3308016" cy="144511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Hoe ga ik om met het lijden? </a:t>
            </a:r>
            <a:endParaRPr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18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Zingeving</a:t>
            </a:r>
          </a:p>
        </p:txBody>
      </p:sp>
      <p:sp>
        <p:nvSpPr>
          <p:cNvPr id="7" name="Dia-opsommingstekst">
            <a:extLst>
              <a:ext uri="{FF2B5EF4-FFF2-40B4-BE49-F238E27FC236}">
                <a16:creationId xmlns:a16="http://schemas.microsoft.com/office/drawing/2014/main" id="{3BA59BEB-AF89-630F-0E27-06A73E2F5970}"/>
              </a:ext>
            </a:extLst>
          </p:cNvPr>
          <p:cNvSpPr txBox="1">
            <a:spLocks/>
          </p:cNvSpPr>
          <p:nvPr/>
        </p:nvSpPr>
        <p:spPr>
          <a:xfrm>
            <a:off x="5629626" y="6371842"/>
            <a:ext cx="3308017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dirty="0"/>
              <a:t>Wie ben ik </a:t>
            </a:r>
            <a:br>
              <a:rPr lang="nl-NL" dirty="0"/>
            </a:br>
            <a:r>
              <a:rPr lang="nl-NL" dirty="0"/>
              <a:t>en wat wil ik werkelijk? </a:t>
            </a:r>
          </a:p>
        </p:txBody>
      </p:sp>
      <p:sp>
        <p:nvSpPr>
          <p:cNvPr id="8" name="Dia-opsommingstekst">
            <a:extLst>
              <a:ext uri="{FF2B5EF4-FFF2-40B4-BE49-F238E27FC236}">
                <a16:creationId xmlns:a16="http://schemas.microsoft.com/office/drawing/2014/main" id="{06E4044B-1006-8706-BA4B-EED99068B9EF}"/>
              </a:ext>
            </a:extLst>
          </p:cNvPr>
          <p:cNvSpPr txBox="1">
            <a:spLocks/>
          </p:cNvSpPr>
          <p:nvPr/>
        </p:nvSpPr>
        <p:spPr>
          <a:xfrm>
            <a:off x="13472568" y="4262709"/>
            <a:ext cx="3308017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r" hangingPunct="1">
              <a:buNone/>
            </a:pPr>
            <a:r>
              <a:rPr lang="nl-NL" dirty="0"/>
              <a:t>Hoe kijk ik terug op mijn leven?</a:t>
            </a:r>
          </a:p>
        </p:txBody>
      </p:sp>
      <p:sp>
        <p:nvSpPr>
          <p:cNvPr id="9" name="Dia-opsommingstekst">
            <a:extLst>
              <a:ext uri="{FF2B5EF4-FFF2-40B4-BE49-F238E27FC236}">
                <a16:creationId xmlns:a16="http://schemas.microsoft.com/office/drawing/2014/main" id="{358114FA-4602-09CC-3DB0-01BA7A49A22B}"/>
              </a:ext>
            </a:extLst>
          </p:cNvPr>
          <p:cNvSpPr txBox="1">
            <a:spLocks/>
          </p:cNvSpPr>
          <p:nvPr/>
        </p:nvSpPr>
        <p:spPr>
          <a:xfrm>
            <a:off x="13472567" y="6718251"/>
            <a:ext cx="3308017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r" hangingPunct="1">
              <a:buNone/>
            </a:pPr>
            <a:r>
              <a:rPr lang="nl-NL" dirty="0"/>
              <a:t>Waar </a:t>
            </a:r>
            <a:br>
              <a:rPr lang="nl-NL" dirty="0"/>
            </a:br>
            <a:r>
              <a:rPr lang="nl-NL" dirty="0"/>
              <a:t>mag ik op hopen?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CF73E6-E9B2-E745-21E6-CD6299BC56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6153" y="4666329"/>
            <a:ext cx="6797905" cy="6797905"/>
          </a:xfrm>
          <a:prstGeom prst="rect">
            <a:avLst/>
          </a:prstGeom>
          <a:noFill/>
        </p:spPr>
      </p:pic>
      <p:sp>
        <p:nvSpPr>
          <p:cNvPr id="11" name="Dia-opsommingstekst">
            <a:extLst>
              <a:ext uri="{FF2B5EF4-FFF2-40B4-BE49-F238E27FC236}">
                <a16:creationId xmlns:a16="http://schemas.microsoft.com/office/drawing/2014/main" id="{2A213586-F5CB-D7C6-CC2E-157170D7E7DF}"/>
              </a:ext>
            </a:extLst>
          </p:cNvPr>
          <p:cNvSpPr txBox="1">
            <a:spLocks/>
          </p:cNvSpPr>
          <p:nvPr/>
        </p:nvSpPr>
        <p:spPr>
          <a:xfrm>
            <a:off x="9178630" y="2982446"/>
            <a:ext cx="4575470" cy="1753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nl-NL" dirty="0"/>
              <a:t>Hoe kan ik </a:t>
            </a:r>
            <a:br>
              <a:rPr lang="nl-NL" dirty="0"/>
            </a:br>
            <a:r>
              <a:rPr lang="nl-NL" dirty="0"/>
              <a:t>afscheid nemen?</a:t>
            </a:r>
          </a:p>
        </p:txBody>
      </p:sp>
      <p:sp>
        <p:nvSpPr>
          <p:cNvPr id="14" name="Lange titel…">
            <a:extLst>
              <a:ext uri="{FF2B5EF4-FFF2-40B4-BE49-F238E27FC236}">
                <a16:creationId xmlns:a16="http://schemas.microsoft.com/office/drawing/2014/main" id="{E9E805A5-D2C5-D2D3-DAF2-856D01083A08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2197100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-140" baseline="0">
                <a:solidFill>
                  <a:srgbClr val="000000"/>
                </a:solidFill>
                <a:uFillTx/>
                <a:latin typeface="Crimson Pro Regular"/>
                <a:ea typeface="Crimson Pro Regular"/>
                <a:cs typeface="Crimson Pro Regular"/>
                <a:sym typeface="Crimson Pro Regular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Zingeving met hulp</a:t>
            </a:r>
          </a:p>
          <a:p>
            <a:pPr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dirty="0"/>
              <a:t>van de hand</a:t>
            </a:r>
          </a:p>
        </p:txBody>
      </p:sp>
    </p:spTree>
    <p:extLst>
      <p:ext uri="{BB962C8B-B14F-4D97-AF65-F5344CB8AC3E}">
        <p14:creationId xmlns:p14="http://schemas.microsoft.com/office/powerpoint/2010/main" val="39506985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19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93095A2-8B36-8DE8-226A-6E403F87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5221" y="414007"/>
            <a:ext cx="11416539" cy="11416539"/>
          </a:xfrm>
          <a:prstGeom prst="rect">
            <a:avLst/>
          </a:prstGeom>
        </p:spPr>
      </p:pic>
      <p:sp>
        <p:nvSpPr>
          <p:cNvPr id="13" name="Dia-opsommingstekst">
            <a:extLst>
              <a:ext uri="{FF2B5EF4-FFF2-40B4-BE49-F238E27FC236}">
                <a16:creationId xmlns:a16="http://schemas.microsoft.com/office/drawing/2014/main" id="{C4D96788-DA59-1A44-6D67-8457C1053F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97000" y="3940266"/>
            <a:ext cx="13281526" cy="75493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Vasthouden – Loslaten:</a:t>
            </a:r>
            <a:br>
              <a:rPr lang="nl-NL" dirty="0"/>
            </a:br>
            <a:r>
              <a:rPr lang="nl-NL" dirty="0"/>
              <a:t>• Waar houdt u zich aan vast?</a:t>
            </a:r>
            <a:br>
              <a:rPr lang="nl-NL" dirty="0"/>
            </a:br>
            <a:r>
              <a:rPr lang="nl-NL" dirty="0"/>
              <a:t>• Wie of wat geeft u kracht in deze situatie?</a:t>
            </a:r>
            <a:br>
              <a:rPr lang="nl-NL" dirty="0"/>
            </a:br>
            <a:r>
              <a:rPr lang="nl-NL" dirty="0"/>
              <a:t>• Wat kunt u moeilijk loslaten?</a:t>
            </a:r>
          </a:p>
          <a:p>
            <a:pPr marL="0" indent="0">
              <a:buNone/>
            </a:pPr>
            <a:r>
              <a:rPr lang="nl-NL" b="1" dirty="0"/>
              <a:t>Herinneren – Vergeten:</a:t>
            </a:r>
            <a:br>
              <a:rPr lang="nl-NL" dirty="0"/>
            </a:br>
            <a:r>
              <a:rPr lang="nl-NL" dirty="0"/>
              <a:t>• Als u terugkijkt op uw leven tot nu toe hoe is de balans dan?</a:t>
            </a:r>
            <a:br>
              <a:rPr lang="nl-NL" dirty="0"/>
            </a:br>
            <a:r>
              <a:rPr lang="nl-NL" dirty="0"/>
              <a:t>• Zijn er dingen die u nog recht wilt zetten?</a:t>
            </a:r>
          </a:p>
          <a:p>
            <a:pPr marL="0" indent="0">
              <a:buNone/>
            </a:pPr>
            <a:r>
              <a:rPr lang="nl-NL" b="1" dirty="0"/>
              <a:t>Geloven – Weten:</a:t>
            </a:r>
            <a:br>
              <a:rPr lang="nl-NL" dirty="0"/>
            </a:br>
            <a:r>
              <a:rPr lang="nl-NL" dirty="0"/>
              <a:t>• Denkt u weleens na over het einde?</a:t>
            </a:r>
            <a:br>
              <a:rPr lang="nl-NL" dirty="0"/>
            </a:br>
            <a:r>
              <a:rPr lang="nl-NL" dirty="0"/>
              <a:t>• Wat betekent de dood voor u?</a:t>
            </a:r>
            <a:br>
              <a:rPr lang="nl-NL" dirty="0"/>
            </a:br>
            <a:r>
              <a:rPr lang="nl-NL" dirty="0"/>
              <a:t>• Heeft u steun aan een geloof of levensbeschouwing</a:t>
            </a:r>
          </a:p>
          <a:p>
            <a:endParaRPr dirty="0"/>
          </a:p>
        </p:txBody>
      </p:sp>
      <p:sp>
        <p:nvSpPr>
          <p:cNvPr id="14" name="Lange titel…">
            <a:extLst>
              <a:ext uri="{FF2B5EF4-FFF2-40B4-BE49-F238E27FC236}">
                <a16:creationId xmlns:a16="http://schemas.microsoft.com/office/drawing/2014/main" id="{7F827DB7-8F84-1534-C3F1-4B53F1C1FD4B}"/>
              </a:ext>
            </a:extLst>
          </p:cNvPr>
          <p:cNvSpPr txBox="1">
            <a:spLocks/>
          </p:cNvSpPr>
          <p:nvPr/>
        </p:nvSpPr>
        <p:spPr>
          <a:xfrm>
            <a:off x="1308100" y="2085253"/>
            <a:ext cx="108839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Diamantmodel </a:t>
            </a:r>
            <a:r>
              <a:rPr lang="nl-NL" sz="7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(1/2)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3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@PLOEG-3 Rotterdam</a:t>
            </a:r>
          </a:p>
        </p:txBody>
      </p:sp>
    </p:spTree>
    <p:extLst>
      <p:ext uri="{BB962C8B-B14F-4D97-AF65-F5344CB8AC3E}">
        <p14:creationId xmlns:p14="http://schemas.microsoft.com/office/powerpoint/2010/main" val="6900733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Palliatieve zorg</a:t>
            </a:r>
            <a:endParaRPr dirty="0"/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295872" cy="5207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6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/>
              <a:t>Zorg voor Zingeving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20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93095A2-8B36-8DE8-226A-6E403F87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5221" y="414007"/>
            <a:ext cx="11416539" cy="11416539"/>
          </a:xfrm>
          <a:prstGeom prst="rect">
            <a:avLst/>
          </a:prstGeom>
        </p:spPr>
      </p:pic>
      <p:sp>
        <p:nvSpPr>
          <p:cNvPr id="13" name="Dia-opsommingstekst">
            <a:extLst>
              <a:ext uri="{FF2B5EF4-FFF2-40B4-BE49-F238E27FC236}">
                <a16:creationId xmlns:a16="http://schemas.microsoft.com/office/drawing/2014/main" id="{7E0809B5-C490-2C26-DBE0-E59EA44F7D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97000" y="3898226"/>
            <a:ext cx="13281526" cy="64981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Ik – Ander:</a:t>
            </a:r>
            <a:br>
              <a:rPr lang="nl-NL" dirty="0"/>
            </a:br>
            <a:r>
              <a:rPr lang="nl-NL" dirty="0"/>
              <a:t>• Heeft u de ruimte om uzelf te zijn tijdens uw ziekte?</a:t>
            </a:r>
            <a:br>
              <a:rPr lang="nl-NL" dirty="0"/>
            </a:br>
            <a:r>
              <a:rPr lang="nl-NL" dirty="0"/>
              <a:t>• Is uw leven af? </a:t>
            </a:r>
            <a:br>
              <a:rPr lang="nl-NL" dirty="0"/>
            </a:br>
            <a:r>
              <a:rPr lang="nl-NL" dirty="0"/>
              <a:t>• Neemt u afscheid van het leven </a:t>
            </a:r>
            <a:br>
              <a:rPr lang="nl-NL" dirty="0"/>
            </a:br>
            <a:r>
              <a:rPr lang="nl-NL" dirty="0"/>
              <a:t>  op een manier die bij u past?</a:t>
            </a:r>
            <a:br>
              <a:rPr lang="nl-NL" dirty="0"/>
            </a:br>
            <a:r>
              <a:rPr lang="nl-NL" dirty="0"/>
              <a:t>• Hoe wilt u herinnerd worden?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Doen – Laten: </a:t>
            </a:r>
            <a:br>
              <a:rPr lang="nl-NL" dirty="0"/>
            </a:br>
            <a:r>
              <a:rPr lang="nl-NL" dirty="0"/>
              <a:t>• Hoe gaat u om met de pijn?</a:t>
            </a:r>
            <a:br>
              <a:rPr lang="nl-NL" dirty="0"/>
            </a:br>
            <a:r>
              <a:rPr lang="nl-NL" dirty="0"/>
              <a:t>• Wat wilt u dat we doen?</a:t>
            </a:r>
            <a:br>
              <a:rPr lang="nl-NL" dirty="0"/>
            </a:br>
            <a:r>
              <a:rPr lang="nl-NL" dirty="0"/>
              <a:t>• Wat wilt u dat we laten?</a:t>
            </a:r>
          </a:p>
        </p:txBody>
      </p:sp>
      <p:sp>
        <p:nvSpPr>
          <p:cNvPr id="14" name="Lange titel…">
            <a:extLst>
              <a:ext uri="{FF2B5EF4-FFF2-40B4-BE49-F238E27FC236}">
                <a16:creationId xmlns:a16="http://schemas.microsoft.com/office/drawing/2014/main" id="{6A45CABA-E98F-6A04-A052-BB8F7A23B179}"/>
              </a:ext>
            </a:extLst>
          </p:cNvPr>
          <p:cNvSpPr txBox="1">
            <a:spLocks/>
          </p:cNvSpPr>
          <p:nvPr/>
        </p:nvSpPr>
        <p:spPr>
          <a:xfrm>
            <a:off x="1308100" y="2085253"/>
            <a:ext cx="108839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Diamantmodel </a:t>
            </a:r>
            <a:r>
              <a:rPr lang="nl-NL" sz="7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(2/2)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3000" b="0" i="1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@PLOEG-3 Rotterdam</a:t>
            </a:r>
          </a:p>
        </p:txBody>
      </p:sp>
    </p:spTree>
    <p:extLst>
      <p:ext uri="{BB962C8B-B14F-4D97-AF65-F5344CB8AC3E}">
        <p14:creationId xmlns:p14="http://schemas.microsoft.com/office/powerpoint/2010/main" val="26620653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21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11" name="Lange titel…">
            <a:extLst>
              <a:ext uri="{FF2B5EF4-FFF2-40B4-BE49-F238E27FC236}">
                <a16:creationId xmlns:a16="http://schemas.microsoft.com/office/drawing/2014/main" id="{5F709E6B-F04C-4C05-0DCF-477B639422B5}"/>
              </a:ext>
            </a:extLst>
          </p:cNvPr>
          <p:cNvSpPr txBox="1">
            <a:spLocks/>
          </p:cNvSpPr>
          <p:nvPr/>
        </p:nvSpPr>
        <p:spPr>
          <a:xfrm>
            <a:off x="1308100" y="2085253"/>
            <a:ext cx="108839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Diamantmodel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endParaRPr lang="nl-NL" sz="3000" b="0" i="1" spc="-140" dirty="0">
              <a:latin typeface="Crimson Pro Regular"/>
              <a:ea typeface="Crimson Pro Regular"/>
              <a:cs typeface="Crimson Pro Regular"/>
              <a:sym typeface="Crimson Pro Regular"/>
            </a:endParaRPr>
          </a:p>
        </p:txBody>
      </p:sp>
      <p:pic>
        <p:nvPicPr>
          <p:cNvPr id="12" name="Onlinemedia 3" descr="Zingeving in de palliatieve fase">
            <a:hlinkClick r:id="" action="ppaction://media"/>
            <a:extLst>
              <a:ext uri="{FF2B5EF4-FFF2-40B4-BE49-F238E27FC236}">
                <a16:creationId xmlns:a16="http://schemas.microsoft.com/office/drawing/2014/main" id="{E24DCE7D-26DF-E798-1314-6213C865DF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88227" y="3726728"/>
            <a:ext cx="12443791" cy="70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65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</a:p>
        </p:txBody>
      </p:sp>
      <p:sp>
        <p:nvSpPr>
          <p:cNvPr id="1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308894" cy="5207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54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C21D520-33A7-C785-0FC2-4AAD89F67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412" y="790103"/>
            <a:ext cx="11416539" cy="11416539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23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2419995"/>
            <a:ext cx="108839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Het ABC model</a:t>
            </a:r>
          </a:p>
        </p:txBody>
      </p:sp>
    </p:spTree>
    <p:extLst>
      <p:ext uri="{BB962C8B-B14F-4D97-AF65-F5344CB8AC3E}">
        <p14:creationId xmlns:p14="http://schemas.microsoft.com/office/powerpoint/2010/main" val="1785748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24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02B8BD-C9FB-35F5-18E3-82FA7D407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29" y="2006918"/>
            <a:ext cx="18346342" cy="874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54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910471" y="12030153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25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Het ABC model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120474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Basismethodiek geestelijke verzorging van Job Smit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9FF67A-10EC-C97C-FE8F-904012AC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872" y="4649461"/>
            <a:ext cx="16472254" cy="64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504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Coaching</a:t>
            </a:r>
            <a:br>
              <a:rPr lang="nl-NL" dirty="0"/>
            </a:br>
            <a:r>
              <a:rPr lang="nl-NL" dirty="0"/>
              <a:t>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295872" cy="5207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46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/>
              <a:t>Zorg voor Zingeving</a:t>
            </a:r>
          </a:p>
        </p:txBody>
      </p:sp>
    </p:spTree>
    <p:extLst>
      <p:ext uri="{BB962C8B-B14F-4D97-AF65-F5344CB8AC3E}">
        <p14:creationId xmlns:p14="http://schemas.microsoft.com/office/powerpoint/2010/main" val="309588486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395830"/>
            <a:ext cx="21971000" cy="83229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Wanneer?</a:t>
            </a:r>
            <a:br>
              <a:rPr lang="nl-NL" b="1" dirty="0"/>
            </a:br>
            <a:r>
              <a:rPr lang="nl-NL" dirty="0"/>
              <a:t>• Zorgmedewerkers geven aan niet te weten hoe zij zingevingsvragen bij cliënten kunnen herkennen. </a:t>
            </a:r>
            <a:br>
              <a:rPr lang="nl-NL" dirty="0"/>
            </a:br>
            <a:r>
              <a:rPr lang="nl-NL" dirty="0"/>
              <a:t>• Zorgmedewerkers benoemen dat er een drempel is om een geestelijk verzorger (van bv. het </a:t>
            </a:r>
            <a:r>
              <a:rPr lang="nl-NL" dirty="0" err="1"/>
              <a:t>CvL</a:t>
            </a:r>
            <a:r>
              <a:rPr lang="nl-NL" dirty="0"/>
              <a:t>) in te schakelen.​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Doel:</a:t>
            </a:r>
            <a:br>
              <a:rPr lang="nl-NL" b="1" dirty="0"/>
            </a:br>
            <a:r>
              <a:rPr lang="nl-NL" dirty="0"/>
              <a:t>• Medewerkers herkennen levens- en zingevingsvragen van cliënten en hebben de vaardigheden </a:t>
            </a:r>
            <a:br>
              <a:rPr lang="nl-NL" dirty="0"/>
            </a:br>
            <a:r>
              <a:rPr lang="nl-NL" dirty="0"/>
              <a:t>  om hiermee om te gaan. ​</a:t>
            </a:r>
            <a:br>
              <a:rPr lang="nl-NL" dirty="0"/>
            </a:br>
            <a:r>
              <a:rPr lang="nl-NL" dirty="0"/>
              <a:t>• Medewerkers herkennen de eigen kijk op zingeving en het effect dat dit heeft in de zorg en ondersteuning ​</a:t>
            </a:r>
            <a:br>
              <a:rPr lang="nl-NL" dirty="0"/>
            </a:br>
            <a:r>
              <a:rPr lang="nl-NL" dirty="0"/>
              <a:t>• Medewerkers herkennen de grenzen van hun eigen competentie rond zingeving en verwijzen adequaat </a:t>
            </a:r>
            <a:br>
              <a:rPr lang="nl-NL" dirty="0"/>
            </a:br>
            <a:r>
              <a:rPr lang="nl-NL" dirty="0"/>
              <a:t>  naar extra expertise van een geestelijk verzorger palliatief verpleegkundige psycholoog of anderszins.  ​</a:t>
            </a:r>
            <a:br>
              <a:rPr lang="nl-NL" dirty="0"/>
            </a:br>
            <a:r>
              <a:rPr lang="nl-NL" dirty="0"/>
              <a:t>• De afstand tussen de medewerker en geestelijk verzorger is verkleint waardoor er gemakkelijker van </a:t>
            </a:r>
            <a:br>
              <a:rPr lang="nl-NL" dirty="0"/>
            </a:br>
            <a:r>
              <a:rPr lang="nl-NL" dirty="0"/>
              <a:t>  de expertise van de geestelijk verzorger gebruik gemaakt kan worden.​</a:t>
            </a:r>
            <a:br>
              <a:rPr lang="nl-NL" dirty="0"/>
            </a:br>
            <a:r>
              <a:rPr lang="nl-NL" dirty="0"/>
              <a:t>• Inbedding van ‘zorg voor zingeving’ in de teams</a:t>
            </a:r>
            <a:endParaRPr lang="nl-NL" b="1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27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117280578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238850"/>
            <a:ext cx="21971000" cy="879822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nl-NL" dirty="0"/>
              <a:t>Er zijn … teams die in een periode van bv. 1 jaar een coaching on </a:t>
            </a:r>
            <a:r>
              <a:rPr lang="nl-NL" dirty="0" err="1"/>
              <a:t>the</a:t>
            </a:r>
            <a:r>
              <a:rPr lang="nl-NL" dirty="0"/>
              <a:t> job traject aangeboden krijgen. ​</a:t>
            </a:r>
            <a:br>
              <a:rPr lang="nl-NL" dirty="0"/>
            </a:br>
            <a:r>
              <a:rPr lang="nl-NL" dirty="0"/>
              <a:t>Per team bv. 15 medewerkers​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Inzet:</a:t>
            </a:r>
            <a:br>
              <a:rPr lang="nl-NL" b="1" dirty="0"/>
            </a:br>
            <a:r>
              <a:rPr lang="nl-NL" dirty="0"/>
              <a:t>Eén of twee geestelijk verzorgers nemen deel aan werkoverleg/</a:t>
            </a:r>
            <a:r>
              <a:rPr lang="nl-NL" dirty="0" err="1"/>
              <a:t>overdrachtmomenten</a:t>
            </a:r>
            <a:r>
              <a:rPr lang="nl-NL" dirty="0"/>
              <a:t> in de teams.</a:t>
            </a:r>
            <a:br>
              <a:rPr lang="nl-NL" dirty="0"/>
            </a:br>
            <a:r>
              <a:rPr lang="nl-NL" dirty="0"/>
              <a:t>Geestelijk verzorger loopt met de individuele medewerker mee​:</a:t>
            </a:r>
            <a:br>
              <a:rPr lang="nl-NL" dirty="0"/>
            </a:br>
            <a:r>
              <a:rPr lang="nl-NL" dirty="0"/>
              <a:t>a.  Bij cliënten die daartoe toestemming hebben gegeven (zie mail Stephanie)​</a:t>
            </a:r>
            <a:br>
              <a:rPr lang="nl-NL" dirty="0"/>
            </a:br>
            <a:r>
              <a:rPr lang="nl-NL" dirty="0"/>
              <a:t>b.  Bij cliënten waar de wijkzorg medewerker een ‘niet pluis gevoel’ heeft, m.a.w.: hier speelt waarschijnlijk </a:t>
            </a:r>
            <a:br>
              <a:rPr lang="nl-NL" dirty="0"/>
            </a:br>
            <a:r>
              <a:rPr lang="nl-NL" dirty="0"/>
              <a:t>      meer dan we nu denken en waarschijnlijk heeft het met zingeving te maken​</a:t>
            </a:r>
            <a:br>
              <a:rPr lang="nl-NL" dirty="0"/>
            </a:br>
            <a:r>
              <a:rPr lang="nl-NL" dirty="0"/>
              <a:t>c.   Of, i.p.v. b, bij alle cliënten die op dat dagdeel worden bezocht​</a:t>
            </a:r>
            <a:br>
              <a:rPr lang="nl-NL" dirty="0"/>
            </a:br>
            <a:r>
              <a:rPr lang="nl-NL" b="1" dirty="0"/>
              <a:t>Afronding traject:</a:t>
            </a:r>
            <a:br>
              <a:rPr lang="nl-NL" b="1" dirty="0"/>
            </a:br>
            <a:r>
              <a:rPr lang="nl-NL" dirty="0"/>
              <a:t>Tussenevaluatie na 10 weken. Eindevaluatie na 25 weken</a:t>
            </a:r>
            <a:br>
              <a:rPr lang="nl-NL" dirty="0"/>
            </a:br>
            <a:r>
              <a:rPr lang="nl-NL" dirty="0"/>
              <a:t>De Geestelijk verzorger blijft na het coaching on </a:t>
            </a:r>
            <a:r>
              <a:rPr lang="nl-NL" dirty="0" err="1"/>
              <a:t>the</a:t>
            </a:r>
            <a:r>
              <a:rPr lang="nl-NL" dirty="0"/>
              <a:t> job-project verbonden aan het team.​</a:t>
            </a:r>
            <a:br>
              <a:rPr lang="nl-NL" dirty="0"/>
            </a:br>
            <a:r>
              <a:rPr lang="nl-NL" dirty="0"/>
              <a:t>Met tussenpozen van bijvoorbeeld 2 of 3 weken bezoekt GV het werkoverleg zodat de ​lijnen kort en warm blijven. </a:t>
            </a:r>
            <a:br>
              <a:rPr lang="nl-NL" dirty="0"/>
            </a:br>
            <a:br>
              <a:rPr lang="nl-NL" dirty="0"/>
            </a:br>
            <a:endParaRPr lang="nl-NL" b="1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28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Opzet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325322199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xfrm>
            <a:off x="1384300" y="3395830"/>
            <a:ext cx="21971000" cy="83229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/>
              <a:t>Tijdens het coaching on </a:t>
            </a:r>
            <a:r>
              <a:rPr lang="nl-NL" dirty="0" err="1"/>
              <a:t>the</a:t>
            </a:r>
            <a:r>
              <a:rPr lang="nl-NL" dirty="0"/>
              <a:t> job wordt gebruikgemaakt van lesmateriaal</a:t>
            </a:r>
            <a:br>
              <a:rPr lang="nl-NL" dirty="0"/>
            </a:br>
            <a:r>
              <a:rPr lang="nl-NL" dirty="0"/>
              <a:t>ontwikkelt in het project Betekenisvol leven in de Buurt. ​</a:t>
            </a:r>
          </a:p>
          <a:p>
            <a:r>
              <a:rPr lang="nl-NL" dirty="0"/>
              <a:t>Focus ligt op luisteren/ gesprekstechniek omgaan met emoties verhouding </a:t>
            </a:r>
            <a:br>
              <a:rPr lang="nl-NL" dirty="0"/>
            </a:br>
            <a:r>
              <a:rPr lang="nl-NL" dirty="0"/>
              <a:t>tussen afstand en nabijheid benoemen welke thema’s/ situaties verbonden </a:t>
            </a:r>
            <a:br>
              <a:rPr lang="nl-NL" dirty="0"/>
            </a:br>
            <a:r>
              <a:rPr lang="nl-NL" dirty="0"/>
              <a:t>kunnen worden bij levensvragen ABC-model kunnen toepassen.​</a:t>
            </a:r>
          </a:p>
          <a:p>
            <a:r>
              <a:rPr lang="nl-NL" dirty="0"/>
              <a:t>Tijdens werkoverleg eventueel deskundigheidsbevordering op thema </a:t>
            </a:r>
            <a:br>
              <a:rPr lang="nl-NL" dirty="0"/>
            </a:br>
            <a:r>
              <a:rPr lang="nl-NL" dirty="0"/>
              <a:t>(zie werkboek Betekenisvol leven in de </a:t>
            </a:r>
            <a:r>
              <a:rPr lang="nl-NL"/>
              <a:t>Buurt)</a:t>
            </a:r>
            <a:br>
              <a:rPr lang="nl-NL" dirty="0"/>
            </a:br>
            <a:endParaRPr lang="nl-NL"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29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Inhoud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Coaching on </a:t>
            </a:r>
            <a:r>
              <a:rPr lang="nl-NL" dirty="0" err="1"/>
              <a:t>the</a:t>
            </a:r>
            <a:r>
              <a:rPr lang="nl-NL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16659204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3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Palliatieve zorg</a:t>
            </a:r>
            <a:endParaRPr dirty="0"/>
          </a:p>
        </p:txBody>
      </p:sp>
      <p:sp>
        <p:nvSpPr>
          <p:cNvPr id="9" name="Dia-opsommingstekst">
            <a:extLst>
              <a:ext uri="{FF2B5EF4-FFF2-40B4-BE49-F238E27FC236}">
                <a16:creationId xmlns:a16="http://schemas.microsoft.com/office/drawing/2014/main" id="{FFC48B82-A6AE-4B3B-BC2E-5D57807A88EF}"/>
              </a:ext>
            </a:extLst>
          </p:cNvPr>
          <p:cNvSpPr txBox="1">
            <a:spLocks/>
          </p:cNvSpPr>
          <p:nvPr/>
        </p:nvSpPr>
        <p:spPr>
          <a:xfrm>
            <a:off x="1384300" y="3756776"/>
            <a:ext cx="21971000" cy="449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“Palliatieve zorg is een benadering die de kwaliteit van het leven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verbetert van patiënten en hun naasten die te maken hebben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met een levensbedreigende aandoening,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door het voorkomen en verlichten van lijden,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door middel van vroegtijdige signalering en zorgvuldige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beoordeling en behandeling van pijn en andere problemen </a:t>
            </a:r>
            <a:br>
              <a:rPr lang="nl-N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van lichamelijke, psychosociale en </a:t>
            </a:r>
            <a:r>
              <a:rPr lang="nl-NL" sz="5000" dirty="0">
                <a:solidFill>
                  <a:schemeClr val="accent1"/>
                </a:solidFill>
              </a:rPr>
              <a:t>spirituele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aard.” </a:t>
            </a:r>
          </a:p>
        </p:txBody>
      </p:sp>
      <p:sp>
        <p:nvSpPr>
          <p:cNvPr id="10" name="Dia-opsommingstekst">
            <a:extLst>
              <a:ext uri="{FF2B5EF4-FFF2-40B4-BE49-F238E27FC236}">
                <a16:creationId xmlns:a16="http://schemas.microsoft.com/office/drawing/2014/main" id="{BE51BB84-D6CB-D76C-0E9E-3654B3AA6E93}"/>
              </a:ext>
            </a:extLst>
          </p:cNvPr>
          <p:cNvSpPr txBox="1">
            <a:spLocks/>
          </p:cNvSpPr>
          <p:nvPr/>
        </p:nvSpPr>
        <p:spPr>
          <a:xfrm>
            <a:off x="1384300" y="9408693"/>
            <a:ext cx="21971000" cy="120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(WHO-definitie 2002)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  <p:sp>
        <p:nvSpPr>
          <p:cNvPr id="18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89" name="Zijn er nog…"/>
          <p:cNvSpPr txBox="1">
            <a:spLocks noGrp="1"/>
          </p:cNvSpPr>
          <p:nvPr>
            <p:ph type="body" sz="half" idx="22"/>
          </p:nvPr>
        </p:nvSpPr>
        <p:spPr>
          <a:prstGeom prst="rect">
            <a:avLst/>
          </a:prstGeom>
        </p:spPr>
        <p:txBody>
          <a:bodyPr/>
          <a:lstStyle/>
          <a:p>
            <a:pPr defTabSz="2438338">
              <a:lnSpc>
                <a:spcPts val="9900"/>
              </a:lnSpc>
              <a:defRPr sz="11000" b="0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dirty="0" err="1"/>
              <a:t>Zijn</a:t>
            </a:r>
            <a:r>
              <a:rPr dirty="0"/>
              <a:t> er </a:t>
            </a:r>
            <a:r>
              <a:rPr dirty="0" err="1"/>
              <a:t>nog</a:t>
            </a:r>
            <a:endParaRPr dirty="0"/>
          </a:p>
          <a:p>
            <a:pPr defTabSz="2438338">
              <a:lnSpc>
                <a:spcPts val="9900"/>
              </a:lnSpc>
              <a:defRPr sz="11000" b="0" i="1" spc="-220">
                <a:solidFill>
                  <a:srgbClr val="FFFFFF"/>
                </a:solidFill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b="0" i="1" dirty="0" err="1">
                <a:latin typeface="Crimson Pro" pitchFamily="2" charset="77"/>
              </a:rPr>
              <a:t>vragen</a:t>
            </a:r>
            <a:r>
              <a:rPr b="0" i="1" dirty="0">
                <a:latin typeface="Crimson Pro" pitchFamily="2" charset="77"/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  <p:sp>
        <p:nvSpPr>
          <p:cNvPr id="1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367309" cy="5207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93" name="Bedankt!"/>
          <p:cNvSpPr txBox="1">
            <a:spLocks noGrp="1"/>
          </p:cNvSpPr>
          <p:nvPr>
            <p:ph type="body" sz="half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Bedankt!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4</a:t>
            </a:fld>
            <a:endParaRPr dirty="0">
              <a:solidFill>
                <a:schemeClr val="accent3"/>
              </a:solidFill>
            </a:endParaRPr>
          </a:p>
        </p:txBody>
      </p:sp>
      <p:pic>
        <p:nvPicPr>
          <p:cNvPr id="7" name="Picture 2" descr="https://www.nursing.nl/content/uploads/2018/01/Spinnenweb-positieve-gezondheid-iPH-696x441.jpg">
            <a:extLst>
              <a:ext uri="{FF2B5EF4-FFF2-40B4-BE49-F238E27FC236}">
                <a16:creationId xmlns:a16="http://schemas.microsoft.com/office/drawing/2014/main" id="{4771EC12-5DCB-89D4-C0B2-DB494A35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4624" y="1517024"/>
            <a:ext cx="15131523" cy="9587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898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Gaat over betekenis zoeken, je positie in de wereld en in relatie met andere bepalen, </a:t>
            </a:r>
            <a:br>
              <a:rPr lang="nl-NL" dirty="0"/>
            </a:br>
            <a:r>
              <a:rPr lang="nl-NL" dirty="0"/>
              <a:t>je leven als zinvol ervaren, er toe doen.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Zingeving is een proces (van zoeken) dat in ieder mens, oud en jong, </a:t>
            </a:r>
            <a:br>
              <a:rPr lang="nl-NL" dirty="0"/>
            </a:br>
            <a:r>
              <a:rPr lang="nl-NL" dirty="0"/>
              <a:t>plaatsvindt: dag in, dag uit.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Zingeving is een proces van oriëntatie of heroriëntatie op en in het leven. </a:t>
            </a:r>
            <a:br>
              <a:rPr lang="nl-NL" dirty="0"/>
            </a:br>
            <a:r>
              <a:rPr lang="nl-NL" dirty="0"/>
              <a:t>Dat kan religieus geïnspireerd zijn, maar daar ook los van staan.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Vaak gebeurt zingeving automatisch zonder dat je het in de gaten hebt.</a:t>
            </a:r>
            <a:endParaRPr dirty="0"/>
          </a:p>
        </p:txBody>
      </p:sp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5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Palliatieve zorg</a:t>
            </a:r>
            <a:endParaRPr dirty="0"/>
          </a:p>
        </p:txBody>
      </p:sp>
      <p:sp>
        <p:nvSpPr>
          <p:cNvPr id="166" name="Lange titel…"/>
          <p:cNvSpPr txBox="1">
            <a:spLocks noGrp="1"/>
          </p:cNvSpPr>
          <p:nvPr>
            <p:ph type="body" sz="quarter" idx="23"/>
          </p:nvPr>
        </p:nvSpPr>
        <p:spPr>
          <a:xfrm>
            <a:off x="1308100" y="1881386"/>
            <a:ext cx="21971002" cy="2257028"/>
          </a:xfrm>
          <a:prstGeom prst="rect">
            <a:avLst/>
          </a:prstGeom>
        </p:spPr>
        <p:txBody>
          <a:bodyPr/>
          <a:lstStyle/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dirty="0">
                <a:sym typeface="Crimson Pro Regular"/>
              </a:rPr>
              <a:t>Zingeving: </a:t>
            </a:r>
          </a:p>
          <a:p>
            <a:pPr defTabSz="2438338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dirty="0">
                <a:sym typeface="Crimson Pro Regular"/>
              </a:rPr>
              <a:t>overstijgend begrip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37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Er zijn ook fasen in het leven waarin je heel bewust bent van dit proces, </a:t>
            </a:r>
            <a:br>
              <a:rPr lang="nl-NL" dirty="0"/>
            </a:br>
            <a:r>
              <a:rPr lang="nl-NL" dirty="0"/>
              <a:t>je stelt levensvragen.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Levensvragen worden ook wel bestaansvragen, </a:t>
            </a:r>
            <a:br>
              <a:rPr lang="nl-NL" dirty="0"/>
            </a:br>
            <a:r>
              <a:rPr lang="nl-NL" dirty="0"/>
              <a:t>zinvragen of ‘trage vragen’ genoemd. </a:t>
            </a:r>
            <a:br>
              <a:rPr lang="nl-NL" dirty="0"/>
            </a:br>
            <a:r>
              <a:rPr lang="nl-NL" dirty="0"/>
              <a:t>Het zijn grote vragen over zin en bedoeling van het leven.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De vragen naar zin en betekenis worden acuut en actueel </a:t>
            </a:r>
            <a:br>
              <a:rPr lang="nl-NL" dirty="0"/>
            </a:br>
            <a:r>
              <a:rPr lang="nl-NL" dirty="0"/>
              <a:t>op momenten van ingrijpende ervaringen</a:t>
            </a:r>
            <a:endParaRPr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6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Levensvragen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Palliatieve zorg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75037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ectie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</a:p>
        </p:txBody>
      </p:sp>
      <p:sp>
        <p:nvSpPr>
          <p:cNvPr id="14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46291"/>
            <a:ext cx="295127" cy="5207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50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Zorg voor Zingeving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/>
              <a:t>is de dynamische dimensie van het menselijke leven</a:t>
            </a:r>
            <a:br>
              <a:rPr lang="nl-NL" dirty="0"/>
            </a:br>
            <a:r>
              <a:rPr lang="nl-NL" dirty="0"/>
              <a:t>die verband houdt met de wijze waarop personen </a:t>
            </a:r>
            <a:br>
              <a:rPr lang="nl-NL" dirty="0"/>
            </a:br>
            <a:r>
              <a:rPr lang="nl-NL" dirty="0"/>
              <a:t>(individu en gemeenschap) </a:t>
            </a:r>
            <a:br>
              <a:rPr lang="nl-NL" dirty="0"/>
            </a:br>
            <a:br>
              <a:rPr lang="nl-NL" dirty="0"/>
            </a:br>
            <a:r>
              <a:rPr lang="nl-NL" sz="5000" dirty="0">
                <a:solidFill>
                  <a:schemeClr val="accent1"/>
                </a:solidFill>
              </a:rPr>
              <a:t>betekenis, </a:t>
            </a:r>
            <a:r>
              <a:rPr lang="nl-NL" dirty="0">
                <a:solidFill>
                  <a:schemeClr val="accent1"/>
                </a:solidFill>
              </a:rPr>
              <a:t>doel en transcendentie </a:t>
            </a:r>
            <a:br>
              <a:rPr lang="nl-NL" dirty="0"/>
            </a:br>
            <a:r>
              <a:rPr lang="nl-NL" dirty="0"/>
              <a:t>ervaren, tot uitdrukking brengen, en/of zoeken</a:t>
            </a:r>
            <a:br>
              <a:rPr lang="nl-NL" dirty="0"/>
            </a:br>
            <a:r>
              <a:rPr lang="nl-NL" dirty="0"/>
              <a:t>en de wijze waarop zij </a:t>
            </a:r>
            <a:r>
              <a:rPr lang="nl-NL" sz="5000" dirty="0">
                <a:solidFill>
                  <a:schemeClr val="accent1"/>
                </a:solidFill>
              </a:rPr>
              <a:t>verbonden</a:t>
            </a:r>
            <a:r>
              <a:rPr lang="nl-NL" dirty="0"/>
              <a:t> zijn</a:t>
            </a:r>
            <a:br>
              <a:rPr lang="nl-NL" dirty="0"/>
            </a:br>
            <a:r>
              <a:rPr lang="nl-NL" dirty="0"/>
              <a:t>met het moment, met zichzelf, met anderen, </a:t>
            </a:r>
            <a:br>
              <a:rPr lang="nl-NL" dirty="0"/>
            </a:br>
            <a:r>
              <a:rPr lang="nl-NL" dirty="0"/>
              <a:t>met de natuur,  met datgene wat betekenisvol </a:t>
            </a:r>
            <a:br>
              <a:rPr lang="nl-NL" dirty="0"/>
            </a:br>
            <a:r>
              <a:rPr lang="nl-NL" dirty="0"/>
              <a:t>en/of heilig is.</a:t>
            </a:r>
            <a:endParaRPr dirty="0"/>
          </a:p>
        </p:txBody>
      </p:sp>
      <p:sp>
        <p:nvSpPr>
          <p:cNvPr id="157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7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0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8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0" name="Titel kort"/>
          <p:cNvSpPr txBox="1">
            <a:spLocks noGrp="1"/>
          </p:cNvSpPr>
          <p:nvPr>
            <p:ph type="body" sz="quarter" idx="23"/>
          </p:nvPr>
        </p:nvSpPr>
        <p:spPr>
          <a:xfrm>
            <a:off x="1384300" y="1924695"/>
            <a:ext cx="21971002" cy="117981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Zingeving/Spiritualiteit </a:t>
            </a:r>
            <a:endParaRPr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0B37EC-73C3-F31F-19CF-9C8F547D6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dirty="0"/>
              <a:t>Zingeving</a:t>
            </a:r>
          </a:p>
        </p:txBody>
      </p:sp>
      <p:sp>
        <p:nvSpPr>
          <p:cNvPr id="7" name="Dia-opsommingstekst">
            <a:extLst>
              <a:ext uri="{FF2B5EF4-FFF2-40B4-BE49-F238E27FC236}">
                <a16:creationId xmlns:a16="http://schemas.microsoft.com/office/drawing/2014/main" id="{287C48A1-603A-5898-D9C4-0EBEF620FB33}"/>
              </a:ext>
            </a:extLst>
          </p:cNvPr>
          <p:cNvSpPr txBox="1">
            <a:spLocks/>
          </p:cNvSpPr>
          <p:nvPr/>
        </p:nvSpPr>
        <p:spPr>
          <a:xfrm>
            <a:off x="1384300" y="9938084"/>
            <a:ext cx="21971000" cy="120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12192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18288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24384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3048000" marR="0" indent="-609600" algn="l" defTabSz="2438338" rtl="0" latinLnBrk="0">
              <a:lnSpc>
                <a:spcPts val="43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nl-NL" sz="2000" dirty="0" err="1">
                <a:solidFill>
                  <a:schemeClr val="bg2">
                    <a:lumMod val="10000"/>
                  </a:schemeClr>
                </a:solidFill>
              </a:rPr>
              <a:t>Nolan</a:t>
            </a:r>
            <a:r>
              <a:rPr lang="nl-NL" sz="2000" dirty="0">
                <a:solidFill>
                  <a:schemeClr val="bg2">
                    <a:lumMod val="10000"/>
                  </a:schemeClr>
                </a:solidFill>
              </a:rPr>
              <a:t> et al 2011)</a:t>
            </a:r>
          </a:p>
        </p:txBody>
      </p:sp>
    </p:spTree>
    <p:extLst>
      <p:ext uri="{BB962C8B-B14F-4D97-AF65-F5344CB8AC3E}">
        <p14:creationId xmlns:p14="http://schemas.microsoft.com/office/powerpoint/2010/main" val="21693640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6049F5-747E-B131-74A6-BA0048E3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1975" y="1"/>
            <a:ext cx="12466991" cy="12466991"/>
          </a:xfrm>
          <a:prstGeom prst="rect">
            <a:avLst/>
          </a:prstGeom>
        </p:spPr>
      </p:pic>
      <p:sp>
        <p:nvSpPr>
          <p:cNvPr id="163" name="Titel presentatie"/>
          <p:cNvSpPr txBox="1">
            <a:spLocks noGrp="1"/>
          </p:cNvSpPr>
          <p:nvPr>
            <p:ph type="body" sz="quarter" idx="21"/>
          </p:nvPr>
        </p:nvSpPr>
        <p:spPr>
          <a:xfrm>
            <a:off x="6825059" y="12008637"/>
            <a:ext cx="15131522" cy="605018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Zorg voor Zingeving</a:t>
            </a:r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2701351" y="11902735"/>
            <a:ext cx="298159" cy="5642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accent3"/>
                </a:solidFill>
              </a:rPr>
              <a:t>9</a:t>
            </a:fld>
            <a:endParaRPr dirty="0">
              <a:solidFill>
                <a:schemeClr val="accent3"/>
              </a:solidFill>
            </a:endParaRPr>
          </a:p>
        </p:txBody>
      </p:sp>
      <p:sp>
        <p:nvSpPr>
          <p:cNvPr id="165" name="Hoofdstuk titel"/>
          <p:cNvSpPr txBox="1"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dirty="0"/>
              <a:t>Zingeving</a:t>
            </a:r>
            <a:endParaRPr dirty="0"/>
          </a:p>
        </p:txBody>
      </p:sp>
      <p:sp>
        <p:nvSpPr>
          <p:cNvPr id="9" name="Lange titel…">
            <a:extLst>
              <a:ext uri="{FF2B5EF4-FFF2-40B4-BE49-F238E27FC236}">
                <a16:creationId xmlns:a16="http://schemas.microsoft.com/office/drawing/2014/main" id="{5BC24B0C-7678-0851-D61B-31B0ADB90BC1}"/>
              </a:ext>
            </a:extLst>
          </p:cNvPr>
          <p:cNvSpPr txBox="1">
            <a:spLocks/>
          </p:cNvSpPr>
          <p:nvPr/>
        </p:nvSpPr>
        <p:spPr>
          <a:xfrm>
            <a:off x="1308100" y="1881386"/>
            <a:ext cx="108839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Klacht – behoefte – </a:t>
            </a:r>
          </a:p>
          <a:p>
            <a:pPr defTabSz="2438338" hangingPunct="1">
              <a:defRPr sz="7000" b="0" spc="-140">
                <a:latin typeface="Crimson Pro Regular"/>
                <a:ea typeface="Crimson Pro Regular"/>
                <a:cs typeface="Crimson Pro Regular"/>
                <a:sym typeface="Crimson Pro Regular"/>
              </a:defRPr>
            </a:pPr>
            <a:r>
              <a:rPr lang="nl-NL" sz="7000" b="0" spc="-140" dirty="0">
                <a:latin typeface="Crimson Pro Regular"/>
                <a:ea typeface="Crimson Pro Regular"/>
                <a:cs typeface="Crimson Pro Regular"/>
                <a:sym typeface="Crimson Pro Regular"/>
              </a:rPr>
              <a:t>vraag – wens – …?</a:t>
            </a:r>
          </a:p>
        </p:txBody>
      </p:sp>
    </p:spTree>
    <p:extLst>
      <p:ext uri="{BB962C8B-B14F-4D97-AF65-F5344CB8AC3E}">
        <p14:creationId xmlns:p14="http://schemas.microsoft.com/office/powerpoint/2010/main" val="33937789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 2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F59914"/>
      </a:accent1>
      <a:accent2>
        <a:srgbClr val="C09659"/>
      </a:accent2>
      <a:accent3>
        <a:srgbClr val="81766B"/>
      </a:accent3>
      <a:accent4>
        <a:srgbClr val="F59914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1386</Words>
  <Application>Microsoft Office PowerPoint</Application>
  <PresentationFormat>Aangepast</PresentationFormat>
  <Paragraphs>153</Paragraphs>
  <Slides>31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Crimson Pro</vt:lpstr>
      <vt:lpstr>Crimson Pro Regular</vt:lpstr>
      <vt:lpstr>Helvetica Neue</vt:lpstr>
      <vt:lpstr>Montserrat Regular</vt:lpstr>
      <vt:lpstr>21_BasicWhite</vt:lpstr>
      <vt:lpstr>PowerPoint-presentatie</vt:lpstr>
      <vt:lpstr>Palliatieve zorg</vt:lpstr>
      <vt:lpstr>PowerPoint-presentatie</vt:lpstr>
      <vt:lpstr>PowerPoint-presentatie</vt:lpstr>
      <vt:lpstr>PowerPoint-presentatie</vt:lpstr>
      <vt:lpstr>PowerPoint-presentatie</vt:lpstr>
      <vt:lpstr>Zingeving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Het ABC model</vt:lpstr>
      <vt:lpstr>PowerPoint-presentatie</vt:lpstr>
      <vt:lpstr>PowerPoint-presentatie</vt:lpstr>
      <vt:lpstr>PowerPoint-presentatie</vt:lpstr>
      <vt:lpstr>Coaching on the job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Rinske den Hertog</cp:lastModifiedBy>
  <cp:revision>25</cp:revision>
  <dcterms:modified xsi:type="dcterms:W3CDTF">2024-05-27T07:58:44Z</dcterms:modified>
</cp:coreProperties>
</file>