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6"/>
  </p:notesMasterIdLst>
  <p:sldIdLst>
    <p:sldId id="256" r:id="rId2"/>
    <p:sldId id="262" r:id="rId3"/>
    <p:sldId id="267" r:id="rId4"/>
    <p:sldId id="257" r:id="rId5"/>
    <p:sldId id="260" r:id="rId6"/>
    <p:sldId id="261" r:id="rId7"/>
    <p:sldId id="266" r:id="rId8"/>
    <p:sldId id="258" r:id="rId9"/>
    <p:sldId id="263" r:id="rId10"/>
    <p:sldId id="259" r:id="rId11"/>
    <p:sldId id="268" r:id="rId12"/>
    <p:sldId id="269" r:id="rId13"/>
    <p:sldId id="264" r:id="rId14"/>
    <p:sldId id="265" r:id="rId15"/>
  </p:sldIdLst>
  <p:sldSz cx="9144000" cy="6858000" type="screen4x3"/>
  <p:notesSz cx="6858000" cy="167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2987"/>
    <a:srgbClr val="461E64"/>
    <a:srgbClr val="464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F1A702-A04B-458D-93DD-0F322E23FA13}" v="21" dt="2020-01-21T10:08:02.325"/>
    <p1510:client id="{79033A4E-012E-40DA-922C-73A1AC58E21B}" v="63" dt="2020-01-10T11:29:26.749"/>
    <p1510:client id="{82E23B84-87BD-48C1-9D80-2CCC1207939E}" v="446" dt="2020-01-10T11:23:48.8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03" autoAdjust="0"/>
  </p:normalViewPr>
  <p:slideViewPr>
    <p:cSldViewPr snapToGrid="0">
      <p:cViewPr varScale="1">
        <p:scale>
          <a:sx n="93" d="100"/>
          <a:sy n="93" d="100"/>
        </p:scale>
        <p:origin x="212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34A8B7-FB7B-44BD-B891-2E7DA9B478CE}" type="doc">
      <dgm:prSet loTypeId="urn:microsoft.com/office/officeart/2005/8/layout/list1" loCatId="list" qsTypeId="urn:microsoft.com/office/officeart/2005/8/quickstyle/simple5" qsCatId="simple" csTypeId="urn:microsoft.com/office/officeart/2005/8/colors/colorful2" csCatId="colorful" phldr="1"/>
      <dgm:spPr/>
      <dgm:t>
        <a:bodyPr/>
        <a:lstStyle/>
        <a:p>
          <a:endParaRPr lang="en-US"/>
        </a:p>
      </dgm:t>
    </dgm:pt>
    <dgm:pt modelId="{3F7B3812-B61B-417A-83CD-EF3D9F76B397}">
      <dgm:prSet/>
      <dgm:spPr/>
      <dgm:t>
        <a:bodyPr/>
        <a:lstStyle/>
        <a:p>
          <a:r>
            <a:rPr lang="nl-NL"/>
            <a:t>Aandacht </a:t>
          </a:r>
          <a:br>
            <a:rPr lang="nl-NL"/>
          </a:br>
          <a:endParaRPr lang="en-US"/>
        </a:p>
      </dgm:t>
    </dgm:pt>
    <dgm:pt modelId="{86A75372-9E5F-46B3-875E-76184C993B72}" type="parTrans" cxnId="{5571BD7A-00B9-4A08-942B-27CC19C0F032}">
      <dgm:prSet/>
      <dgm:spPr/>
      <dgm:t>
        <a:bodyPr/>
        <a:lstStyle/>
        <a:p>
          <a:endParaRPr lang="en-US"/>
        </a:p>
      </dgm:t>
    </dgm:pt>
    <dgm:pt modelId="{30573653-F56F-4F4F-99FA-BCA17BAE136F}" type="sibTrans" cxnId="{5571BD7A-00B9-4A08-942B-27CC19C0F032}">
      <dgm:prSet/>
      <dgm:spPr/>
      <dgm:t>
        <a:bodyPr/>
        <a:lstStyle/>
        <a:p>
          <a:endParaRPr lang="en-US"/>
        </a:p>
      </dgm:t>
    </dgm:pt>
    <dgm:pt modelId="{DFD6D364-9DEB-40B0-B037-DBF389C9C7D6}">
      <dgm:prSet/>
      <dgm:spPr/>
      <dgm:t>
        <a:bodyPr/>
        <a:lstStyle/>
        <a:p>
          <a:r>
            <a:rPr lang="nl-NL"/>
            <a:t>Alle zorgverleners en betrokkenen</a:t>
          </a:r>
          <a:endParaRPr lang="en-US"/>
        </a:p>
      </dgm:t>
    </dgm:pt>
    <dgm:pt modelId="{FCD8D5A1-318E-46DA-BA0F-9047D540E847}" type="parTrans" cxnId="{07CB220E-04A3-42D9-93CA-7A1435FADD75}">
      <dgm:prSet/>
      <dgm:spPr/>
      <dgm:t>
        <a:bodyPr/>
        <a:lstStyle/>
        <a:p>
          <a:endParaRPr lang="en-US"/>
        </a:p>
      </dgm:t>
    </dgm:pt>
    <dgm:pt modelId="{A925ECE4-A0FE-4B96-A6EC-08ECB6E0F6D5}" type="sibTrans" cxnId="{07CB220E-04A3-42D9-93CA-7A1435FADD75}">
      <dgm:prSet/>
      <dgm:spPr/>
      <dgm:t>
        <a:bodyPr/>
        <a:lstStyle/>
        <a:p>
          <a:endParaRPr lang="en-US"/>
        </a:p>
      </dgm:t>
    </dgm:pt>
    <dgm:pt modelId="{946360F5-D407-4713-AED1-2DC05CE6938D}">
      <dgm:prSet/>
      <dgm:spPr/>
      <dgm:t>
        <a:bodyPr/>
        <a:lstStyle/>
        <a:p>
          <a:r>
            <a:rPr lang="nl-NL" dirty="0"/>
            <a:t>Innerlijke ruimte – ontdekken wat speelt</a:t>
          </a:r>
          <a:endParaRPr lang="en-US" dirty="0"/>
        </a:p>
      </dgm:t>
    </dgm:pt>
    <dgm:pt modelId="{E87F0F14-943B-4DE8-BAEE-41E73A561838}" type="parTrans" cxnId="{A9997671-B731-49EE-AB92-892B33971211}">
      <dgm:prSet/>
      <dgm:spPr/>
      <dgm:t>
        <a:bodyPr/>
        <a:lstStyle/>
        <a:p>
          <a:endParaRPr lang="en-US"/>
        </a:p>
      </dgm:t>
    </dgm:pt>
    <dgm:pt modelId="{4C1B17AE-9503-4AB8-9837-D0D87643FAA6}" type="sibTrans" cxnId="{A9997671-B731-49EE-AB92-892B33971211}">
      <dgm:prSet/>
      <dgm:spPr/>
      <dgm:t>
        <a:bodyPr/>
        <a:lstStyle/>
        <a:p>
          <a:endParaRPr lang="en-US"/>
        </a:p>
      </dgm:t>
    </dgm:pt>
    <dgm:pt modelId="{B18A167D-3989-479F-9C10-29BEBF3FE49D}">
      <dgm:prSet/>
      <dgm:spPr/>
      <dgm:t>
        <a:bodyPr/>
        <a:lstStyle/>
        <a:p>
          <a:r>
            <a:rPr lang="nl-NL"/>
            <a:t>Zelf aandacht geven of verwijzen</a:t>
          </a:r>
          <a:br>
            <a:rPr lang="nl-NL"/>
          </a:br>
          <a:endParaRPr lang="en-US"/>
        </a:p>
      </dgm:t>
    </dgm:pt>
    <dgm:pt modelId="{63231B02-F09E-405F-9B08-AA238EE34C83}" type="parTrans" cxnId="{52DCD636-6FB3-419E-8759-B9038FB51FE8}">
      <dgm:prSet/>
      <dgm:spPr/>
      <dgm:t>
        <a:bodyPr/>
        <a:lstStyle/>
        <a:p>
          <a:endParaRPr lang="en-US"/>
        </a:p>
      </dgm:t>
    </dgm:pt>
    <dgm:pt modelId="{A1D0919D-72AC-4F90-8C4D-4232F349BC37}" type="sibTrans" cxnId="{52DCD636-6FB3-419E-8759-B9038FB51FE8}">
      <dgm:prSet/>
      <dgm:spPr/>
      <dgm:t>
        <a:bodyPr/>
        <a:lstStyle/>
        <a:p>
          <a:endParaRPr lang="en-US"/>
        </a:p>
      </dgm:t>
    </dgm:pt>
    <dgm:pt modelId="{35D38F1E-8C1B-450A-A985-2430415C9EE9}">
      <dgm:prSet/>
      <dgm:spPr/>
      <dgm:t>
        <a:bodyPr/>
        <a:lstStyle/>
        <a:p>
          <a:r>
            <a:rPr lang="nl-NL"/>
            <a:t>Begeleiding </a:t>
          </a:r>
          <a:br>
            <a:rPr lang="nl-NL"/>
          </a:br>
          <a:endParaRPr lang="en-US"/>
        </a:p>
      </dgm:t>
    </dgm:pt>
    <dgm:pt modelId="{6A0ACB9C-C913-485A-ACB3-FCEFA7C2F65A}" type="parTrans" cxnId="{D2AF8380-0221-4D92-8CA1-D835A85721A8}">
      <dgm:prSet/>
      <dgm:spPr/>
      <dgm:t>
        <a:bodyPr/>
        <a:lstStyle/>
        <a:p>
          <a:endParaRPr lang="en-US"/>
        </a:p>
      </dgm:t>
    </dgm:pt>
    <dgm:pt modelId="{3F61F343-52A9-443F-B527-C6F7789D2779}" type="sibTrans" cxnId="{D2AF8380-0221-4D92-8CA1-D835A85721A8}">
      <dgm:prSet/>
      <dgm:spPr/>
      <dgm:t>
        <a:bodyPr/>
        <a:lstStyle/>
        <a:p>
          <a:endParaRPr lang="en-US"/>
        </a:p>
      </dgm:t>
    </dgm:pt>
    <dgm:pt modelId="{CEF4E9F3-18D9-49DC-9A29-A17E471D19C0}">
      <dgm:prSet/>
      <dgm:spPr/>
      <dgm:t>
        <a:bodyPr/>
        <a:lstStyle/>
        <a:p>
          <a:r>
            <a:rPr lang="nl-NL"/>
            <a:t>Proces van zoeken naar (nieuwe) zin, m.b.v. bestaande waarden; rituelen; </a:t>
          </a:r>
          <a:endParaRPr lang="en-US"/>
        </a:p>
      </dgm:t>
    </dgm:pt>
    <dgm:pt modelId="{6657F780-2A02-4E2D-9AD1-B64E588BACFB}" type="parTrans" cxnId="{C28334FD-B89F-4228-8B94-2B6B31756917}">
      <dgm:prSet/>
      <dgm:spPr/>
      <dgm:t>
        <a:bodyPr/>
        <a:lstStyle/>
        <a:p>
          <a:endParaRPr lang="en-US"/>
        </a:p>
      </dgm:t>
    </dgm:pt>
    <dgm:pt modelId="{69D0F39A-E0AB-4F8C-BD5E-A0F878F771C2}" type="sibTrans" cxnId="{C28334FD-B89F-4228-8B94-2B6B31756917}">
      <dgm:prSet/>
      <dgm:spPr/>
      <dgm:t>
        <a:bodyPr/>
        <a:lstStyle/>
        <a:p>
          <a:endParaRPr lang="en-US"/>
        </a:p>
      </dgm:t>
    </dgm:pt>
    <dgm:pt modelId="{5C0C27EC-4CF5-476A-A8B9-F835932F57B3}">
      <dgm:prSet/>
      <dgm:spPr/>
      <dgm:t>
        <a:bodyPr/>
        <a:lstStyle/>
        <a:p>
          <a:r>
            <a:rPr lang="nl-NL"/>
            <a:t>GV – psycholoog – AMW </a:t>
          </a:r>
          <a:br>
            <a:rPr lang="nl-NL"/>
          </a:br>
          <a:endParaRPr lang="en-US"/>
        </a:p>
      </dgm:t>
    </dgm:pt>
    <dgm:pt modelId="{FB820895-B544-468A-88F7-C566F3E0381B}" type="parTrans" cxnId="{96E2482E-0184-4AAE-B69D-2017BACEEB4D}">
      <dgm:prSet/>
      <dgm:spPr/>
      <dgm:t>
        <a:bodyPr/>
        <a:lstStyle/>
        <a:p>
          <a:endParaRPr lang="en-US"/>
        </a:p>
      </dgm:t>
    </dgm:pt>
    <dgm:pt modelId="{F9A7C4AB-4415-441E-8E1B-7B37988DADF6}" type="sibTrans" cxnId="{96E2482E-0184-4AAE-B69D-2017BACEEB4D}">
      <dgm:prSet/>
      <dgm:spPr/>
      <dgm:t>
        <a:bodyPr/>
        <a:lstStyle/>
        <a:p>
          <a:endParaRPr lang="en-US"/>
        </a:p>
      </dgm:t>
    </dgm:pt>
    <dgm:pt modelId="{82A2AED3-6BE5-4502-A8E4-72E59EA4F1B3}">
      <dgm:prSet/>
      <dgm:spPr/>
      <dgm:t>
        <a:bodyPr/>
        <a:lstStyle/>
        <a:p>
          <a:r>
            <a:rPr lang="nl-NL"/>
            <a:t>Crisis of complexe situatie</a:t>
          </a:r>
          <a:endParaRPr lang="en-US"/>
        </a:p>
      </dgm:t>
    </dgm:pt>
    <dgm:pt modelId="{E39AF648-C668-4292-AAF6-49B375761A16}" type="parTrans" cxnId="{2F313669-77F9-46F6-A633-BFD6FCD33B8C}">
      <dgm:prSet/>
      <dgm:spPr/>
      <dgm:t>
        <a:bodyPr/>
        <a:lstStyle/>
        <a:p>
          <a:endParaRPr lang="en-US"/>
        </a:p>
      </dgm:t>
    </dgm:pt>
    <dgm:pt modelId="{5D096107-E057-42A2-A1F2-D88978AEF822}" type="sibTrans" cxnId="{2F313669-77F9-46F6-A633-BFD6FCD33B8C}">
      <dgm:prSet/>
      <dgm:spPr/>
      <dgm:t>
        <a:bodyPr/>
        <a:lstStyle/>
        <a:p>
          <a:endParaRPr lang="en-US"/>
        </a:p>
      </dgm:t>
    </dgm:pt>
    <dgm:pt modelId="{3017FA9F-B192-40E0-A9D1-43A1C53F42B0}">
      <dgm:prSet/>
      <dgm:spPr/>
      <dgm:t>
        <a:bodyPr/>
        <a:lstStyle/>
        <a:p>
          <a:r>
            <a:rPr lang="nl-NL" dirty="0"/>
            <a:t>Onderkennen, begeleiden</a:t>
          </a:r>
        </a:p>
      </dgm:t>
    </dgm:pt>
    <dgm:pt modelId="{451C09BF-0467-4895-9CC9-3E4DA6AC64EC}" type="parTrans" cxnId="{A8EF2B39-40B8-4F6F-A04A-476B4B436F48}">
      <dgm:prSet/>
      <dgm:spPr/>
      <dgm:t>
        <a:bodyPr/>
        <a:lstStyle/>
        <a:p>
          <a:endParaRPr lang="nl-NL"/>
        </a:p>
      </dgm:t>
    </dgm:pt>
    <dgm:pt modelId="{328C9DE9-2A1A-4C52-8BFE-B355C1413B5B}" type="sibTrans" cxnId="{A8EF2B39-40B8-4F6F-A04A-476B4B436F48}">
      <dgm:prSet/>
      <dgm:spPr/>
      <dgm:t>
        <a:bodyPr/>
        <a:lstStyle/>
        <a:p>
          <a:endParaRPr lang="nl-NL"/>
        </a:p>
      </dgm:t>
    </dgm:pt>
    <dgm:pt modelId="{51844D2C-31BB-4DE1-8DCF-E9ACD0B7F29C}">
      <dgm:prSet/>
      <dgm:spPr/>
      <dgm:t>
        <a:bodyPr/>
        <a:lstStyle/>
        <a:p>
          <a:r>
            <a:rPr lang="nl-NL" dirty="0"/>
            <a:t>interpreteren en wegen en </a:t>
          </a:r>
          <a:r>
            <a:rPr lang="nl-NL" dirty="0" err="1"/>
            <a:t>zonodig</a:t>
          </a:r>
          <a:r>
            <a:rPr lang="nl-NL" dirty="0"/>
            <a:t> doorverwijzen, </a:t>
          </a:r>
        </a:p>
      </dgm:t>
    </dgm:pt>
    <dgm:pt modelId="{5E4F2A70-49B2-4F13-99DB-5928D878BEFE}" type="parTrans" cxnId="{D3621F72-403C-4FF9-A941-4062CA23AA83}">
      <dgm:prSet/>
      <dgm:spPr/>
      <dgm:t>
        <a:bodyPr/>
        <a:lstStyle/>
        <a:p>
          <a:endParaRPr lang="nl-NL"/>
        </a:p>
      </dgm:t>
    </dgm:pt>
    <dgm:pt modelId="{5CE5FE29-B1C9-40D4-8757-217190CF5190}" type="sibTrans" cxnId="{D3621F72-403C-4FF9-A941-4062CA23AA83}">
      <dgm:prSet/>
      <dgm:spPr/>
      <dgm:t>
        <a:bodyPr/>
        <a:lstStyle/>
        <a:p>
          <a:endParaRPr lang="nl-NL"/>
        </a:p>
      </dgm:t>
    </dgm:pt>
    <dgm:pt modelId="{7ABA621C-353B-4835-89DB-A391DCEAF991}" type="pres">
      <dgm:prSet presAssocID="{0734A8B7-FB7B-44BD-B891-2E7DA9B478CE}" presName="linear" presStyleCnt="0">
        <dgm:presLayoutVars>
          <dgm:dir/>
          <dgm:animLvl val="lvl"/>
          <dgm:resizeHandles val="exact"/>
        </dgm:presLayoutVars>
      </dgm:prSet>
      <dgm:spPr/>
    </dgm:pt>
    <dgm:pt modelId="{43213527-6C62-47A1-9CA8-C0A3B5D38718}" type="pres">
      <dgm:prSet presAssocID="{3F7B3812-B61B-417A-83CD-EF3D9F76B397}" presName="parentLin" presStyleCnt="0"/>
      <dgm:spPr/>
    </dgm:pt>
    <dgm:pt modelId="{DCBCB63F-1A59-45A2-818A-C9C09D1DBB36}" type="pres">
      <dgm:prSet presAssocID="{3F7B3812-B61B-417A-83CD-EF3D9F76B397}" presName="parentLeftMargin" presStyleLbl="node1" presStyleIdx="0" presStyleCnt="3"/>
      <dgm:spPr/>
    </dgm:pt>
    <dgm:pt modelId="{266854A5-1E1C-4F6B-800E-7840B22DA6F4}" type="pres">
      <dgm:prSet presAssocID="{3F7B3812-B61B-417A-83CD-EF3D9F76B397}" presName="parentText" presStyleLbl="node1" presStyleIdx="0" presStyleCnt="3" custLinFactNeighborX="8645" custLinFactNeighborY="-99056">
        <dgm:presLayoutVars>
          <dgm:chMax val="0"/>
          <dgm:bulletEnabled val="1"/>
        </dgm:presLayoutVars>
      </dgm:prSet>
      <dgm:spPr/>
    </dgm:pt>
    <dgm:pt modelId="{AE9CC24C-45F6-4557-BFB9-A4DB7182E9B6}" type="pres">
      <dgm:prSet presAssocID="{3F7B3812-B61B-417A-83CD-EF3D9F76B397}" presName="negativeSpace" presStyleCnt="0"/>
      <dgm:spPr/>
    </dgm:pt>
    <dgm:pt modelId="{9170CB09-730A-405B-B404-1D0A8A7118CF}" type="pres">
      <dgm:prSet presAssocID="{3F7B3812-B61B-417A-83CD-EF3D9F76B397}" presName="childText" presStyleLbl="conFgAcc1" presStyleIdx="0" presStyleCnt="3">
        <dgm:presLayoutVars>
          <dgm:bulletEnabled val="1"/>
        </dgm:presLayoutVars>
      </dgm:prSet>
      <dgm:spPr/>
    </dgm:pt>
    <dgm:pt modelId="{B9E0C114-3A68-4CED-A134-0D3CDACD58A7}" type="pres">
      <dgm:prSet presAssocID="{30573653-F56F-4F4F-99FA-BCA17BAE136F}" presName="spaceBetweenRectangles" presStyleCnt="0"/>
      <dgm:spPr/>
    </dgm:pt>
    <dgm:pt modelId="{A072A04A-E024-4B40-8AF8-C19351C37C4F}" type="pres">
      <dgm:prSet presAssocID="{35D38F1E-8C1B-450A-A985-2430415C9EE9}" presName="parentLin" presStyleCnt="0"/>
      <dgm:spPr/>
    </dgm:pt>
    <dgm:pt modelId="{FB3C0A3B-F4BE-4706-97DE-F5FED4A7198A}" type="pres">
      <dgm:prSet presAssocID="{35D38F1E-8C1B-450A-A985-2430415C9EE9}" presName="parentLeftMargin" presStyleLbl="node1" presStyleIdx="0" presStyleCnt="3"/>
      <dgm:spPr/>
    </dgm:pt>
    <dgm:pt modelId="{8E808F16-9AF5-4602-AF06-D175253A0222}" type="pres">
      <dgm:prSet presAssocID="{35D38F1E-8C1B-450A-A985-2430415C9EE9}" presName="parentText" presStyleLbl="node1" presStyleIdx="1" presStyleCnt="3">
        <dgm:presLayoutVars>
          <dgm:chMax val="0"/>
          <dgm:bulletEnabled val="1"/>
        </dgm:presLayoutVars>
      </dgm:prSet>
      <dgm:spPr/>
    </dgm:pt>
    <dgm:pt modelId="{406F99E3-879A-4F1A-BC38-BFCF4691AFB7}" type="pres">
      <dgm:prSet presAssocID="{35D38F1E-8C1B-450A-A985-2430415C9EE9}" presName="negativeSpace" presStyleCnt="0"/>
      <dgm:spPr/>
    </dgm:pt>
    <dgm:pt modelId="{298CE715-734D-4F14-B2B6-9989677EEDE7}" type="pres">
      <dgm:prSet presAssocID="{35D38F1E-8C1B-450A-A985-2430415C9EE9}" presName="childText" presStyleLbl="conFgAcc1" presStyleIdx="1" presStyleCnt="3">
        <dgm:presLayoutVars>
          <dgm:bulletEnabled val="1"/>
        </dgm:presLayoutVars>
      </dgm:prSet>
      <dgm:spPr/>
    </dgm:pt>
    <dgm:pt modelId="{A4B60325-2A4E-4749-9502-BD3C5C0A6DB8}" type="pres">
      <dgm:prSet presAssocID="{3F61F343-52A9-443F-B527-C6F7789D2779}" presName="spaceBetweenRectangles" presStyleCnt="0"/>
      <dgm:spPr/>
    </dgm:pt>
    <dgm:pt modelId="{CF6EEACB-E3E4-452C-8626-C20889FCC7A4}" type="pres">
      <dgm:prSet presAssocID="{82A2AED3-6BE5-4502-A8E4-72E59EA4F1B3}" presName="parentLin" presStyleCnt="0"/>
      <dgm:spPr/>
    </dgm:pt>
    <dgm:pt modelId="{219CAB8D-A4BE-4F02-BE88-04677DB0988E}" type="pres">
      <dgm:prSet presAssocID="{82A2AED3-6BE5-4502-A8E4-72E59EA4F1B3}" presName="parentLeftMargin" presStyleLbl="node1" presStyleIdx="1" presStyleCnt="3"/>
      <dgm:spPr/>
    </dgm:pt>
    <dgm:pt modelId="{7B2D84B9-4BC3-435B-B67C-6C421CA42785}" type="pres">
      <dgm:prSet presAssocID="{82A2AED3-6BE5-4502-A8E4-72E59EA4F1B3}" presName="parentText" presStyleLbl="node1" presStyleIdx="2" presStyleCnt="3">
        <dgm:presLayoutVars>
          <dgm:chMax val="0"/>
          <dgm:bulletEnabled val="1"/>
        </dgm:presLayoutVars>
      </dgm:prSet>
      <dgm:spPr/>
    </dgm:pt>
    <dgm:pt modelId="{C51B90B8-164D-4AA4-B29E-5516453BF52E}" type="pres">
      <dgm:prSet presAssocID="{82A2AED3-6BE5-4502-A8E4-72E59EA4F1B3}" presName="negativeSpace" presStyleCnt="0"/>
      <dgm:spPr/>
    </dgm:pt>
    <dgm:pt modelId="{7B4CBBF2-DCAF-45E9-AD10-197530B86128}" type="pres">
      <dgm:prSet presAssocID="{82A2AED3-6BE5-4502-A8E4-72E59EA4F1B3}" presName="childText" presStyleLbl="conFgAcc1" presStyleIdx="2" presStyleCnt="3">
        <dgm:presLayoutVars>
          <dgm:bulletEnabled val="1"/>
        </dgm:presLayoutVars>
      </dgm:prSet>
      <dgm:spPr/>
    </dgm:pt>
  </dgm:ptLst>
  <dgm:cxnLst>
    <dgm:cxn modelId="{07CB220E-04A3-42D9-93CA-7A1435FADD75}" srcId="{3F7B3812-B61B-417A-83CD-EF3D9F76B397}" destId="{DFD6D364-9DEB-40B0-B037-DBF389C9C7D6}" srcOrd="0" destOrd="0" parTransId="{FCD8D5A1-318E-46DA-BA0F-9047D540E847}" sibTransId="{A925ECE4-A0FE-4B96-A6EC-08ECB6E0F6D5}"/>
    <dgm:cxn modelId="{C4F9E00F-46A1-4B69-96E7-5F080716120E}" type="presOf" srcId="{0734A8B7-FB7B-44BD-B891-2E7DA9B478CE}" destId="{7ABA621C-353B-4835-89DB-A391DCEAF991}" srcOrd="0" destOrd="0" presId="urn:microsoft.com/office/officeart/2005/8/layout/list1"/>
    <dgm:cxn modelId="{68FD9416-62F3-40C4-83F2-16E4A202D630}" type="presOf" srcId="{B18A167D-3989-479F-9C10-29BEBF3FE49D}" destId="{9170CB09-730A-405B-B404-1D0A8A7118CF}" srcOrd="0" destOrd="2" presId="urn:microsoft.com/office/officeart/2005/8/layout/list1"/>
    <dgm:cxn modelId="{F254A916-55E4-4117-A0D7-EE971EEA6DC1}" type="presOf" srcId="{946360F5-D407-4713-AED1-2DC05CE6938D}" destId="{9170CB09-730A-405B-B404-1D0A8A7118CF}" srcOrd="0" destOrd="1" presId="urn:microsoft.com/office/officeart/2005/8/layout/list1"/>
    <dgm:cxn modelId="{47D7F91D-F72D-40AC-B6E7-42290B315374}" type="presOf" srcId="{35D38F1E-8C1B-450A-A985-2430415C9EE9}" destId="{8E808F16-9AF5-4602-AF06-D175253A0222}" srcOrd="1" destOrd="0" presId="urn:microsoft.com/office/officeart/2005/8/layout/list1"/>
    <dgm:cxn modelId="{B334E82D-E0D9-48A6-B51E-D522A65C6C6F}" type="presOf" srcId="{CEF4E9F3-18D9-49DC-9A29-A17E471D19C0}" destId="{298CE715-734D-4F14-B2B6-9989677EEDE7}" srcOrd="0" destOrd="0" presId="urn:microsoft.com/office/officeart/2005/8/layout/list1"/>
    <dgm:cxn modelId="{96E2482E-0184-4AAE-B69D-2017BACEEB4D}" srcId="{35D38F1E-8C1B-450A-A985-2430415C9EE9}" destId="{5C0C27EC-4CF5-476A-A8B9-F835932F57B3}" srcOrd="1" destOrd="0" parTransId="{FB820895-B544-468A-88F7-C566F3E0381B}" sibTransId="{F9A7C4AB-4415-441E-8E1B-7B37988DADF6}"/>
    <dgm:cxn modelId="{2280B72F-10DF-4CBB-8931-84280E43006D}" type="presOf" srcId="{82A2AED3-6BE5-4502-A8E4-72E59EA4F1B3}" destId="{7B2D84B9-4BC3-435B-B67C-6C421CA42785}" srcOrd="1" destOrd="0" presId="urn:microsoft.com/office/officeart/2005/8/layout/list1"/>
    <dgm:cxn modelId="{C9793E31-D1F9-4A38-9E2D-A0B219F071E4}" type="presOf" srcId="{5C0C27EC-4CF5-476A-A8B9-F835932F57B3}" destId="{298CE715-734D-4F14-B2B6-9989677EEDE7}" srcOrd="0" destOrd="1" presId="urn:microsoft.com/office/officeart/2005/8/layout/list1"/>
    <dgm:cxn modelId="{52DCD636-6FB3-419E-8759-B9038FB51FE8}" srcId="{3F7B3812-B61B-417A-83CD-EF3D9F76B397}" destId="{B18A167D-3989-479F-9C10-29BEBF3FE49D}" srcOrd="2" destOrd="0" parTransId="{63231B02-F09E-405F-9B08-AA238EE34C83}" sibTransId="{A1D0919D-72AC-4F90-8C4D-4232F349BC37}"/>
    <dgm:cxn modelId="{A8EF2B39-40B8-4F6F-A04A-476B4B436F48}" srcId="{82A2AED3-6BE5-4502-A8E4-72E59EA4F1B3}" destId="{3017FA9F-B192-40E0-A9D1-43A1C53F42B0}" srcOrd="0" destOrd="0" parTransId="{451C09BF-0467-4895-9CC9-3E4DA6AC64EC}" sibTransId="{328C9DE9-2A1A-4C52-8BFE-B355C1413B5B}"/>
    <dgm:cxn modelId="{4BBB3C3C-3F11-40A4-B15E-AFB6A559D6D6}" type="presOf" srcId="{3F7B3812-B61B-417A-83CD-EF3D9F76B397}" destId="{266854A5-1E1C-4F6B-800E-7840B22DA6F4}" srcOrd="1" destOrd="0" presId="urn:microsoft.com/office/officeart/2005/8/layout/list1"/>
    <dgm:cxn modelId="{2F313669-77F9-46F6-A633-BFD6FCD33B8C}" srcId="{0734A8B7-FB7B-44BD-B891-2E7DA9B478CE}" destId="{82A2AED3-6BE5-4502-A8E4-72E59EA4F1B3}" srcOrd="2" destOrd="0" parTransId="{E39AF648-C668-4292-AAF6-49B375761A16}" sibTransId="{5D096107-E057-42A2-A1F2-D88978AEF822}"/>
    <dgm:cxn modelId="{A9997671-B731-49EE-AB92-892B33971211}" srcId="{3F7B3812-B61B-417A-83CD-EF3D9F76B397}" destId="{946360F5-D407-4713-AED1-2DC05CE6938D}" srcOrd="1" destOrd="0" parTransId="{E87F0F14-943B-4DE8-BAEE-41E73A561838}" sibTransId="{4C1B17AE-9503-4AB8-9837-D0D87643FAA6}"/>
    <dgm:cxn modelId="{D3621F72-403C-4FF9-A941-4062CA23AA83}" srcId="{82A2AED3-6BE5-4502-A8E4-72E59EA4F1B3}" destId="{51844D2C-31BB-4DE1-8DCF-E9ACD0B7F29C}" srcOrd="1" destOrd="0" parTransId="{5E4F2A70-49B2-4F13-99DB-5928D878BEFE}" sibTransId="{5CE5FE29-B1C9-40D4-8757-217190CF5190}"/>
    <dgm:cxn modelId="{5571BD7A-00B9-4A08-942B-27CC19C0F032}" srcId="{0734A8B7-FB7B-44BD-B891-2E7DA9B478CE}" destId="{3F7B3812-B61B-417A-83CD-EF3D9F76B397}" srcOrd="0" destOrd="0" parTransId="{86A75372-9E5F-46B3-875E-76184C993B72}" sibTransId="{30573653-F56F-4F4F-99FA-BCA17BAE136F}"/>
    <dgm:cxn modelId="{D2AF8380-0221-4D92-8CA1-D835A85721A8}" srcId="{0734A8B7-FB7B-44BD-B891-2E7DA9B478CE}" destId="{35D38F1E-8C1B-450A-A985-2430415C9EE9}" srcOrd="1" destOrd="0" parTransId="{6A0ACB9C-C913-485A-ACB3-FCEFA7C2F65A}" sibTransId="{3F61F343-52A9-443F-B527-C6F7789D2779}"/>
    <dgm:cxn modelId="{81ECF385-B5D0-414E-AAFD-99E65539CACE}" type="presOf" srcId="{DFD6D364-9DEB-40B0-B037-DBF389C9C7D6}" destId="{9170CB09-730A-405B-B404-1D0A8A7118CF}" srcOrd="0" destOrd="0" presId="urn:microsoft.com/office/officeart/2005/8/layout/list1"/>
    <dgm:cxn modelId="{01C163BB-D385-42A9-A837-AD36C75659AD}" type="presOf" srcId="{51844D2C-31BB-4DE1-8DCF-E9ACD0B7F29C}" destId="{7B4CBBF2-DCAF-45E9-AD10-197530B86128}" srcOrd="0" destOrd="1" presId="urn:microsoft.com/office/officeart/2005/8/layout/list1"/>
    <dgm:cxn modelId="{883B73C6-BF4E-4EF2-9C0B-EA2C94EB88CC}" type="presOf" srcId="{3017FA9F-B192-40E0-A9D1-43A1C53F42B0}" destId="{7B4CBBF2-DCAF-45E9-AD10-197530B86128}" srcOrd="0" destOrd="0" presId="urn:microsoft.com/office/officeart/2005/8/layout/list1"/>
    <dgm:cxn modelId="{3013CDDE-C4FA-4BAF-8412-C33904F865AE}" type="presOf" srcId="{82A2AED3-6BE5-4502-A8E4-72E59EA4F1B3}" destId="{219CAB8D-A4BE-4F02-BE88-04677DB0988E}" srcOrd="0" destOrd="0" presId="urn:microsoft.com/office/officeart/2005/8/layout/list1"/>
    <dgm:cxn modelId="{420352E4-71F4-489B-989F-FFB53EFB9193}" type="presOf" srcId="{3F7B3812-B61B-417A-83CD-EF3D9F76B397}" destId="{DCBCB63F-1A59-45A2-818A-C9C09D1DBB36}" srcOrd="0" destOrd="0" presId="urn:microsoft.com/office/officeart/2005/8/layout/list1"/>
    <dgm:cxn modelId="{343216F2-6599-40A3-8A5D-918C8BCD4803}" type="presOf" srcId="{35D38F1E-8C1B-450A-A985-2430415C9EE9}" destId="{FB3C0A3B-F4BE-4706-97DE-F5FED4A7198A}" srcOrd="0" destOrd="0" presId="urn:microsoft.com/office/officeart/2005/8/layout/list1"/>
    <dgm:cxn modelId="{C28334FD-B89F-4228-8B94-2B6B31756917}" srcId="{35D38F1E-8C1B-450A-A985-2430415C9EE9}" destId="{CEF4E9F3-18D9-49DC-9A29-A17E471D19C0}" srcOrd="0" destOrd="0" parTransId="{6657F780-2A02-4E2D-9AD1-B64E588BACFB}" sibTransId="{69D0F39A-E0AB-4F8C-BD5E-A0F878F771C2}"/>
    <dgm:cxn modelId="{96243E18-8E5C-4C28-BDB0-1269C1C06DA4}" type="presParOf" srcId="{7ABA621C-353B-4835-89DB-A391DCEAF991}" destId="{43213527-6C62-47A1-9CA8-C0A3B5D38718}" srcOrd="0" destOrd="0" presId="urn:microsoft.com/office/officeart/2005/8/layout/list1"/>
    <dgm:cxn modelId="{E4298EF0-4C79-4305-BCD8-67A879F3072F}" type="presParOf" srcId="{43213527-6C62-47A1-9CA8-C0A3B5D38718}" destId="{DCBCB63F-1A59-45A2-818A-C9C09D1DBB36}" srcOrd="0" destOrd="0" presId="urn:microsoft.com/office/officeart/2005/8/layout/list1"/>
    <dgm:cxn modelId="{47EF527E-86A3-48C3-97AB-F0CCC29DA5F3}" type="presParOf" srcId="{43213527-6C62-47A1-9CA8-C0A3B5D38718}" destId="{266854A5-1E1C-4F6B-800E-7840B22DA6F4}" srcOrd="1" destOrd="0" presId="urn:microsoft.com/office/officeart/2005/8/layout/list1"/>
    <dgm:cxn modelId="{8DD17FEE-98CB-4ACD-BAAC-E54A518D9C14}" type="presParOf" srcId="{7ABA621C-353B-4835-89DB-A391DCEAF991}" destId="{AE9CC24C-45F6-4557-BFB9-A4DB7182E9B6}" srcOrd="1" destOrd="0" presId="urn:microsoft.com/office/officeart/2005/8/layout/list1"/>
    <dgm:cxn modelId="{F074B184-D936-4B3F-AEED-DEBFE86A0E47}" type="presParOf" srcId="{7ABA621C-353B-4835-89DB-A391DCEAF991}" destId="{9170CB09-730A-405B-B404-1D0A8A7118CF}" srcOrd="2" destOrd="0" presId="urn:microsoft.com/office/officeart/2005/8/layout/list1"/>
    <dgm:cxn modelId="{714330C2-F9B8-440F-9EAE-F00C345F16A4}" type="presParOf" srcId="{7ABA621C-353B-4835-89DB-A391DCEAF991}" destId="{B9E0C114-3A68-4CED-A134-0D3CDACD58A7}" srcOrd="3" destOrd="0" presId="urn:microsoft.com/office/officeart/2005/8/layout/list1"/>
    <dgm:cxn modelId="{8BB96EC7-C600-4550-BB74-31B6E2FECA24}" type="presParOf" srcId="{7ABA621C-353B-4835-89DB-A391DCEAF991}" destId="{A072A04A-E024-4B40-8AF8-C19351C37C4F}" srcOrd="4" destOrd="0" presId="urn:microsoft.com/office/officeart/2005/8/layout/list1"/>
    <dgm:cxn modelId="{46550A4C-234E-4133-B228-7444C6FD8F6F}" type="presParOf" srcId="{A072A04A-E024-4B40-8AF8-C19351C37C4F}" destId="{FB3C0A3B-F4BE-4706-97DE-F5FED4A7198A}" srcOrd="0" destOrd="0" presId="urn:microsoft.com/office/officeart/2005/8/layout/list1"/>
    <dgm:cxn modelId="{0AA2BB2A-4462-4A75-99BD-698A1E5A9EFA}" type="presParOf" srcId="{A072A04A-E024-4B40-8AF8-C19351C37C4F}" destId="{8E808F16-9AF5-4602-AF06-D175253A0222}" srcOrd="1" destOrd="0" presId="urn:microsoft.com/office/officeart/2005/8/layout/list1"/>
    <dgm:cxn modelId="{4310445B-F9EA-4838-BC00-244F272858C6}" type="presParOf" srcId="{7ABA621C-353B-4835-89DB-A391DCEAF991}" destId="{406F99E3-879A-4F1A-BC38-BFCF4691AFB7}" srcOrd="5" destOrd="0" presId="urn:microsoft.com/office/officeart/2005/8/layout/list1"/>
    <dgm:cxn modelId="{8C67485E-D3D4-4E9E-A47F-0CC140C1B2C1}" type="presParOf" srcId="{7ABA621C-353B-4835-89DB-A391DCEAF991}" destId="{298CE715-734D-4F14-B2B6-9989677EEDE7}" srcOrd="6" destOrd="0" presId="urn:microsoft.com/office/officeart/2005/8/layout/list1"/>
    <dgm:cxn modelId="{9218B9C9-01DC-443F-A2C9-EB807AA416DA}" type="presParOf" srcId="{7ABA621C-353B-4835-89DB-A391DCEAF991}" destId="{A4B60325-2A4E-4749-9502-BD3C5C0A6DB8}" srcOrd="7" destOrd="0" presId="urn:microsoft.com/office/officeart/2005/8/layout/list1"/>
    <dgm:cxn modelId="{5F11AE68-95F2-4E5B-A3A0-CEB7C9776FE1}" type="presParOf" srcId="{7ABA621C-353B-4835-89DB-A391DCEAF991}" destId="{CF6EEACB-E3E4-452C-8626-C20889FCC7A4}" srcOrd="8" destOrd="0" presId="urn:microsoft.com/office/officeart/2005/8/layout/list1"/>
    <dgm:cxn modelId="{1B2EA4B8-D49A-452B-9462-903A72EA311C}" type="presParOf" srcId="{CF6EEACB-E3E4-452C-8626-C20889FCC7A4}" destId="{219CAB8D-A4BE-4F02-BE88-04677DB0988E}" srcOrd="0" destOrd="0" presId="urn:microsoft.com/office/officeart/2005/8/layout/list1"/>
    <dgm:cxn modelId="{DAF0C142-73DB-4B52-9664-AFD648EAF4DF}" type="presParOf" srcId="{CF6EEACB-E3E4-452C-8626-C20889FCC7A4}" destId="{7B2D84B9-4BC3-435B-B67C-6C421CA42785}" srcOrd="1" destOrd="0" presId="urn:microsoft.com/office/officeart/2005/8/layout/list1"/>
    <dgm:cxn modelId="{D4863AE9-B77D-4373-882D-A8FAB4D9ED28}" type="presParOf" srcId="{7ABA621C-353B-4835-89DB-A391DCEAF991}" destId="{C51B90B8-164D-4AA4-B29E-5516453BF52E}" srcOrd="9" destOrd="0" presId="urn:microsoft.com/office/officeart/2005/8/layout/list1"/>
    <dgm:cxn modelId="{40932719-2D71-4758-A57A-0D20CE13F8D0}" type="presParOf" srcId="{7ABA621C-353B-4835-89DB-A391DCEAF991}" destId="{7B4CBBF2-DCAF-45E9-AD10-197530B86128}"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0CB09-730A-405B-B404-1D0A8A7118CF}">
      <dsp:nvSpPr>
        <dsp:cNvPr id="0" name=""/>
        <dsp:cNvSpPr/>
      </dsp:nvSpPr>
      <dsp:spPr>
        <a:xfrm>
          <a:off x="0" y="416589"/>
          <a:ext cx="4695825" cy="1686825"/>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64448" tIns="354076" rIns="364448" bIns="120904" numCol="1" spcCol="1270" anchor="t" anchorCtr="0">
          <a:noAutofit/>
        </a:bodyPr>
        <a:lstStyle/>
        <a:p>
          <a:pPr marL="171450" lvl="1" indent="-171450" algn="l" defTabSz="755650">
            <a:lnSpc>
              <a:spcPct val="90000"/>
            </a:lnSpc>
            <a:spcBef>
              <a:spcPct val="0"/>
            </a:spcBef>
            <a:spcAft>
              <a:spcPct val="15000"/>
            </a:spcAft>
            <a:buChar char="•"/>
          </a:pPr>
          <a:r>
            <a:rPr lang="nl-NL" sz="1700" kern="1200"/>
            <a:t>Alle zorgverleners en betrokkenen</a:t>
          </a:r>
          <a:endParaRPr lang="en-US" sz="1700" kern="1200"/>
        </a:p>
        <a:p>
          <a:pPr marL="171450" lvl="1" indent="-171450" algn="l" defTabSz="755650">
            <a:lnSpc>
              <a:spcPct val="90000"/>
            </a:lnSpc>
            <a:spcBef>
              <a:spcPct val="0"/>
            </a:spcBef>
            <a:spcAft>
              <a:spcPct val="15000"/>
            </a:spcAft>
            <a:buChar char="•"/>
          </a:pPr>
          <a:r>
            <a:rPr lang="nl-NL" sz="1700" kern="1200" dirty="0"/>
            <a:t>Innerlijke ruimte – ontdekken wat speelt</a:t>
          </a:r>
          <a:endParaRPr lang="en-US" sz="1700" kern="1200" dirty="0"/>
        </a:p>
        <a:p>
          <a:pPr marL="171450" lvl="1" indent="-171450" algn="l" defTabSz="755650">
            <a:lnSpc>
              <a:spcPct val="90000"/>
            </a:lnSpc>
            <a:spcBef>
              <a:spcPct val="0"/>
            </a:spcBef>
            <a:spcAft>
              <a:spcPct val="15000"/>
            </a:spcAft>
            <a:buChar char="•"/>
          </a:pPr>
          <a:r>
            <a:rPr lang="nl-NL" sz="1700" kern="1200"/>
            <a:t>Zelf aandacht geven of verwijzen</a:t>
          </a:r>
          <a:br>
            <a:rPr lang="nl-NL" sz="1700" kern="1200"/>
          </a:br>
          <a:endParaRPr lang="en-US" sz="1700" kern="1200"/>
        </a:p>
      </dsp:txBody>
      <dsp:txXfrm>
        <a:off x="0" y="416589"/>
        <a:ext cx="4695825" cy="1686825"/>
      </dsp:txXfrm>
    </dsp:sp>
    <dsp:sp modelId="{266854A5-1E1C-4F6B-800E-7840B22DA6F4}">
      <dsp:nvSpPr>
        <dsp:cNvPr id="0" name=""/>
        <dsp:cNvSpPr/>
      </dsp:nvSpPr>
      <dsp:spPr>
        <a:xfrm>
          <a:off x="255088" y="0"/>
          <a:ext cx="3287077" cy="50184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4244" tIns="0" rIns="124244" bIns="0" numCol="1" spcCol="1270" anchor="ctr" anchorCtr="0">
          <a:noAutofit/>
        </a:bodyPr>
        <a:lstStyle/>
        <a:p>
          <a:pPr marL="0" lvl="0" indent="0" algn="l" defTabSz="755650">
            <a:lnSpc>
              <a:spcPct val="90000"/>
            </a:lnSpc>
            <a:spcBef>
              <a:spcPct val="0"/>
            </a:spcBef>
            <a:spcAft>
              <a:spcPct val="35000"/>
            </a:spcAft>
            <a:buNone/>
          </a:pPr>
          <a:r>
            <a:rPr lang="nl-NL" sz="1700" kern="1200"/>
            <a:t>Aandacht </a:t>
          </a:r>
          <a:br>
            <a:rPr lang="nl-NL" sz="1700" kern="1200"/>
          </a:br>
          <a:endParaRPr lang="en-US" sz="1700" kern="1200"/>
        </a:p>
      </dsp:txBody>
      <dsp:txXfrm>
        <a:off x="279586" y="24498"/>
        <a:ext cx="3238081" cy="452844"/>
      </dsp:txXfrm>
    </dsp:sp>
    <dsp:sp modelId="{298CE715-734D-4F14-B2B6-9989677EEDE7}">
      <dsp:nvSpPr>
        <dsp:cNvPr id="0" name=""/>
        <dsp:cNvSpPr/>
      </dsp:nvSpPr>
      <dsp:spPr>
        <a:xfrm>
          <a:off x="0" y="2446135"/>
          <a:ext cx="4695825" cy="1419075"/>
        </a:xfrm>
        <a:prstGeom prst="rect">
          <a:avLst/>
        </a:prstGeom>
        <a:solidFill>
          <a:schemeClr val="lt1">
            <a:alpha val="90000"/>
            <a:hueOff val="0"/>
            <a:satOff val="0"/>
            <a:lumOff val="0"/>
            <a:alphaOff val="0"/>
          </a:schemeClr>
        </a:solidFill>
        <a:ln w="9525" cap="flat" cmpd="sng" algn="ctr">
          <a:solidFill>
            <a:schemeClr val="accent2">
              <a:hueOff val="2771159"/>
              <a:satOff val="-477"/>
              <a:lumOff val="-4902"/>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64448" tIns="354076" rIns="364448" bIns="120904" numCol="1" spcCol="1270" anchor="t" anchorCtr="0">
          <a:noAutofit/>
        </a:bodyPr>
        <a:lstStyle/>
        <a:p>
          <a:pPr marL="171450" lvl="1" indent="-171450" algn="l" defTabSz="755650">
            <a:lnSpc>
              <a:spcPct val="90000"/>
            </a:lnSpc>
            <a:spcBef>
              <a:spcPct val="0"/>
            </a:spcBef>
            <a:spcAft>
              <a:spcPct val="15000"/>
            </a:spcAft>
            <a:buChar char="•"/>
          </a:pPr>
          <a:r>
            <a:rPr lang="nl-NL" sz="1700" kern="1200"/>
            <a:t>Proces van zoeken naar (nieuwe) zin, m.b.v. bestaande waarden; rituelen; </a:t>
          </a:r>
          <a:endParaRPr lang="en-US" sz="1700" kern="1200"/>
        </a:p>
        <a:p>
          <a:pPr marL="171450" lvl="1" indent="-171450" algn="l" defTabSz="755650">
            <a:lnSpc>
              <a:spcPct val="90000"/>
            </a:lnSpc>
            <a:spcBef>
              <a:spcPct val="0"/>
            </a:spcBef>
            <a:spcAft>
              <a:spcPct val="15000"/>
            </a:spcAft>
            <a:buChar char="•"/>
          </a:pPr>
          <a:r>
            <a:rPr lang="nl-NL" sz="1700" kern="1200"/>
            <a:t>GV – psycholoog – AMW </a:t>
          </a:r>
          <a:br>
            <a:rPr lang="nl-NL" sz="1700" kern="1200"/>
          </a:br>
          <a:endParaRPr lang="en-US" sz="1700" kern="1200"/>
        </a:p>
      </dsp:txBody>
      <dsp:txXfrm>
        <a:off x="0" y="2446135"/>
        <a:ext cx="4695825" cy="1419075"/>
      </dsp:txXfrm>
    </dsp:sp>
    <dsp:sp modelId="{8E808F16-9AF5-4602-AF06-D175253A0222}">
      <dsp:nvSpPr>
        <dsp:cNvPr id="0" name=""/>
        <dsp:cNvSpPr/>
      </dsp:nvSpPr>
      <dsp:spPr>
        <a:xfrm>
          <a:off x="234791" y="2195215"/>
          <a:ext cx="3287077" cy="501840"/>
        </a:xfrm>
        <a:prstGeom prst="roundRect">
          <a:avLst/>
        </a:prstGeom>
        <a:gradFill rotWithShape="0">
          <a:gsLst>
            <a:gs pos="0">
              <a:schemeClr val="accent2">
                <a:hueOff val="2771159"/>
                <a:satOff val="-477"/>
                <a:lumOff val="-4902"/>
                <a:alphaOff val="0"/>
                <a:tint val="94000"/>
                <a:satMod val="103000"/>
                <a:lumMod val="102000"/>
              </a:schemeClr>
            </a:gs>
            <a:gs pos="50000">
              <a:schemeClr val="accent2">
                <a:hueOff val="2771159"/>
                <a:satOff val="-477"/>
                <a:lumOff val="-4902"/>
                <a:alphaOff val="0"/>
                <a:shade val="100000"/>
                <a:satMod val="110000"/>
                <a:lumMod val="100000"/>
              </a:schemeClr>
            </a:gs>
            <a:gs pos="100000">
              <a:schemeClr val="accent2">
                <a:hueOff val="2771159"/>
                <a:satOff val="-477"/>
                <a:lumOff val="-4902"/>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4244" tIns="0" rIns="124244" bIns="0" numCol="1" spcCol="1270" anchor="ctr" anchorCtr="0">
          <a:noAutofit/>
        </a:bodyPr>
        <a:lstStyle/>
        <a:p>
          <a:pPr marL="0" lvl="0" indent="0" algn="l" defTabSz="755650">
            <a:lnSpc>
              <a:spcPct val="90000"/>
            </a:lnSpc>
            <a:spcBef>
              <a:spcPct val="0"/>
            </a:spcBef>
            <a:spcAft>
              <a:spcPct val="35000"/>
            </a:spcAft>
            <a:buNone/>
          </a:pPr>
          <a:r>
            <a:rPr lang="nl-NL" sz="1700" kern="1200"/>
            <a:t>Begeleiding </a:t>
          </a:r>
          <a:br>
            <a:rPr lang="nl-NL" sz="1700" kern="1200"/>
          </a:br>
          <a:endParaRPr lang="en-US" sz="1700" kern="1200"/>
        </a:p>
      </dsp:txBody>
      <dsp:txXfrm>
        <a:off x="259289" y="2219713"/>
        <a:ext cx="3238081" cy="452844"/>
      </dsp:txXfrm>
    </dsp:sp>
    <dsp:sp modelId="{7B4CBBF2-DCAF-45E9-AD10-197530B86128}">
      <dsp:nvSpPr>
        <dsp:cNvPr id="0" name=""/>
        <dsp:cNvSpPr/>
      </dsp:nvSpPr>
      <dsp:spPr>
        <a:xfrm>
          <a:off x="0" y="4207930"/>
          <a:ext cx="4695825" cy="1204875"/>
        </a:xfrm>
        <a:prstGeom prst="rect">
          <a:avLst/>
        </a:prstGeom>
        <a:solidFill>
          <a:schemeClr val="lt1">
            <a:alpha val="90000"/>
            <a:hueOff val="0"/>
            <a:satOff val="0"/>
            <a:lumOff val="0"/>
            <a:alphaOff val="0"/>
          </a:schemeClr>
        </a:solidFill>
        <a:ln w="9525" cap="flat" cmpd="sng" algn="ctr">
          <a:solidFill>
            <a:schemeClr val="accent2">
              <a:hueOff val="5542319"/>
              <a:satOff val="-953"/>
              <a:lumOff val="-9804"/>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64448" tIns="354076" rIns="364448" bIns="120904" numCol="1" spcCol="1270" anchor="t" anchorCtr="0">
          <a:noAutofit/>
        </a:bodyPr>
        <a:lstStyle/>
        <a:p>
          <a:pPr marL="171450" lvl="1" indent="-171450" algn="l" defTabSz="755650">
            <a:lnSpc>
              <a:spcPct val="90000"/>
            </a:lnSpc>
            <a:spcBef>
              <a:spcPct val="0"/>
            </a:spcBef>
            <a:spcAft>
              <a:spcPct val="15000"/>
            </a:spcAft>
            <a:buChar char="•"/>
          </a:pPr>
          <a:r>
            <a:rPr lang="nl-NL" sz="1700" kern="1200" dirty="0"/>
            <a:t>Onderkennen, begeleiden</a:t>
          </a:r>
        </a:p>
        <a:p>
          <a:pPr marL="171450" lvl="1" indent="-171450" algn="l" defTabSz="755650">
            <a:lnSpc>
              <a:spcPct val="90000"/>
            </a:lnSpc>
            <a:spcBef>
              <a:spcPct val="0"/>
            </a:spcBef>
            <a:spcAft>
              <a:spcPct val="15000"/>
            </a:spcAft>
            <a:buChar char="•"/>
          </a:pPr>
          <a:r>
            <a:rPr lang="nl-NL" sz="1700" kern="1200" dirty="0"/>
            <a:t>interpreteren en wegen en </a:t>
          </a:r>
          <a:r>
            <a:rPr lang="nl-NL" sz="1700" kern="1200" dirty="0" err="1"/>
            <a:t>zonodig</a:t>
          </a:r>
          <a:r>
            <a:rPr lang="nl-NL" sz="1700" kern="1200" dirty="0"/>
            <a:t> doorverwijzen, </a:t>
          </a:r>
        </a:p>
      </dsp:txBody>
      <dsp:txXfrm>
        <a:off x="0" y="4207930"/>
        <a:ext cx="4695825" cy="1204875"/>
      </dsp:txXfrm>
    </dsp:sp>
    <dsp:sp modelId="{7B2D84B9-4BC3-435B-B67C-6C421CA42785}">
      <dsp:nvSpPr>
        <dsp:cNvPr id="0" name=""/>
        <dsp:cNvSpPr/>
      </dsp:nvSpPr>
      <dsp:spPr>
        <a:xfrm>
          <a:off x="234791" y="3957010"/>
          <a:ext cx="3287077" cy="501840"/>
        </a:xfrm>
        <a:prstGeom prst="roundRect">
          <a:avLst/>
        </a:prstGeom>
        <a:gradFill rotWithShape="0">
          <a:gsLst>
            <a:gs pos="0">
              <a:schemeClr val="accent2">
                <a:hueOff val="5542319"/>
                <a:satOff val="-953"/>
                <a:lumOff val="-9804"/>
                <a:alphaOff val="0"/>
                <a:tint val="94000"/>
                <a:satMod val="103000"/>
                <a:lumMod val="102000"/>
              </a:schemeClr>
            </a:gs>
            <a:gs pos="50000">
              <a:schemeClr val="accent2">
                <a:hueOff val="5542319"/>
                <a:satOff val="-953"/>
                <a:lumOff val="-9804"/>
                <a:alphaOff val="0"/>
                <a:shade val="100000"/>
                <a:satMod val="110000"/>
                <a:lumMod val="100000"/>
              </a:schemeClr>
            </a:gs>
            <a:gs pos="100000">
              <a:schemeClr val="accent2">
                <a:hueOff val="5542319"/>
                <a:satOff val="-953"/>
                <a:lumOff val="-9804"/>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4244" tIns="0" rIns="124244" bIns="0" numCol="1" spcCol="1270" anchor="ctr" anchorCtr="0">
          <a:noAutofit/>
        </a:bodyPr>
        <a:lstStyle/>
        <a:p>
          <a:pPr marL="0" lvl="0" indent="0" algn="l" defTabSz="755650">
            <a:lnSpc>
              <a:spcPct val="90000"/>
            </a:lnSpc>
            <a:spcBef>
              <a:spcPct val="0"/>
            </a:spcBef>
            <a:spcAft>
              <a:spcPct val="35000"/>
            </a:spcAft>
            <a:buNone/>
          </a:pPr>
          <a:r>
            <a:rPr lang="nl-NL" sz="1700" kern="1200"/>
            <a:t>Crisis of complexe situatie</a:t>
          </a:r>
          <a:endParaRPr lang="en-US" sz="1700" kern="1200"/>
        </a:p>
      </dsp:txBody>
      <dsp:txXfrm>
        <a:off x="259289" y="3981508"/>
        <a:ext cx="3238081"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8628AD-F4C7-4D0C-96CD-ADB84D48132A}" type="datetimeFigureOut">
              <a:rPr lang="nl-NL" smtClean="0"/>
              <a:pPr/>
              <a:t>22-4-2024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581C22-C653-4E3D-86AB-6433F046EC72}"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a:t>Ik</a:t>
            </a:r>
            <a:r>
              <a:rPr lang="nl-NL" baseline="0"/>
              <a:t> wil jullie graag nog iets meer meenemen in de wereld van het </a:t>
            </a:r>
            <a:r>
              <a:rPr lang="nl-NL"/>
              <a:t>Domein Zingeving – naast fysiek,</a:t>
            </a:r>
            <a:r>
              <a:rPr lang="nl-NL" baseline="0"/>
              <a:t> psychosociaal</a:t>
            </a:r>
          </a:p>
          <a:p>
            <a:r>
              <a:rPr lang="nl-NL" baseline="0"/>
              <a:t>Doel: goed kunnen verwijzen naar de GV</a:t>
            </a:r>
          </a:p>
          <a:p>
            <a:endParaRPr lang="nl-NL" baseline="0"/>
          </a:p>
          <a:p>
            <a:r>
              <a:rPr lang="nl-NL" baseline="0"/>
              <a:t>Ik ben benieuwd: Welke reactie roept het werken aan dit domein bij je op? Ben je er zelf graag mee bezig?</a:t>
            </a:r>
          </a:p>
          <a:p>
            <a:endParaRPr lang="nl-NL" baseline="0"/>
          </a:p>
          <a:p>
            <a:r>
              <a:rPr lang="nl-NL" baseline="0"/>
              <a:t>Samenvatten: </a:t>
            </a:r>
          </a:p>
          <a:p>
            <a:r>
              <a:rPr lang="nl-NL" baseline="0"/>
              <a:t>fijn dat jullie er zoveel aandacht aan besteden; </a:t>
            </a:r>
          </a:p>
          <a:p>
            <a:r>
              <a:rPr lang="nl-NL" baseline="0"/>
              <a:t>kost tijd etc.</a:t>
            </a:r>
          </a:p>
          <a:p>
            <a:endParaRPr lang="nl-NL"/>
          </a:p>
        </p:txBody>
      </p:sp>
      <p:sp>
        <p:nvSpPr>
          <p:cNvPr id="4" name="Tijdelijke aanduiding voor dianummer 3"/>
          <p:cNvSpPr>
            <a:spLocks noGrp="1"/>
          </p:cNvSpPr>
          <p:nvPr>
            <p:ph type="sldNum" sz="quarter" idx="10"/>
          </p:nvPr>
        </p:nvSpPr>
        <p:spPr/>
        <p:txBody>
          <a:bodyPr/>
          <a:lstStyle/>
          <a:p>
            <a:fld id="{A0581C22-C653-4E3D-86AB-6433F046EC72}"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a:t> ZIEL: ZINGEVING, IDENTITEIT, ETHIEK, LEVENSBESCHOUWING</a:t>
            </a:r>
          </a:p>
          <a:p>
            <a:endParaRPr lang="nl-NL">
              <a:cs typeface="Calibri"/>
            </a:endParaRPr>
          </a:p>
          <a:p>
            <a:r>
              <a:rPr lang="nl-NL">
                <a:cs typeface="Calibri"/>
              </a:rPr>
              <a:t>Om levensvragen te kunnen opmerken heb je innerlijke ruimte nodig.</a:t>
            </a:r>
          </a:p>
          <a:p>
            <a:endParaRPr lang="nl-NL"/>
          </a:p>
          <a:p>
            <a:r>
              <a:rPr lang="nl-NL"/>
              <a:t>Iemand</a:t>
            </a:r>
            <a:r>
              <a:rPr lang="nl-NL" baseline="0"/>
              <a:t> kunnen ‘laten’: </a:t>
            </a:r>
          </a:p>
          <a:p>
            <a:pPr>
              <a:buFont typeface="Arial" pitchFamily="34" charset="0"/>
              <a:buChar char="•"/>
            </a:pPr>
            <a:r>
              <a:rPr lang="nl-NL" baseline="0"/>
              <a:t>Benieuwd zijn naar wat iemand echt bedoelt, echt wil zeggen</a:t>
            </a:r>
          </a:p>
          <a:p>
            <a:pPr>
              <a:buFont typeface="Arial" pitchFamily="34" charset="0"/>
              <a:buChar char="•"/>
            </a:pPr>
            <a:r>
              <a:rPr lang="nl-NL" baseline="0"/>
              <a:t>Tijd geven om na te denken / bij zichzelf te komen – soms valt een stilte</a:t>
            </a:r>
          </a:p>
          <a:p>
            <a:pPr>
              <a:buFont typeface="Arial" pitchFamily="34" charset="0"/>
              <a:buChar char="•"/>
            </a:pPr>
            <a:r>
              <a:rPr lang="nl-NL" baseline="0"/>
              <a:t>Allereerst accepteren wat er komt</a:t>
            </a:r>
          </a:p>
          <a:p>
            <a:endParaRPr lang="nl-NL"/>
          </a:p>
          <a:p>
            <a:r>
              <a:rPr lang="nl-NL"/>
              <a:t>Besluiten met een kleine Oefening met innerlijke ruimte   -- je hoeft er niet over te rapporteren, mag er desgewenst wel iets over kwijt – </a:t>
            </a:r>
          </a:p>
          <a:p>
            <a:r>
              <a:rPr lang="nl-NL"/>
              <a:t>	neem even een </a:t>
            </a:r>
            <a:r>
              <a:rPr lang="nl-NL" b="1"/>
              <a:t>moment van</a:t>
            </a:r>
            <a:r>
              <a:rPr lang="nl-NL" b="1" baseline="0"/>
              <a:t> reflectie – alle antwoorden zijn goed</a:t>
            </a:r>
          </a:p>
          <a:p>
            <a:r>
              <a:rPr lang="nl-NL" baseline="0"/>
              <a:t>	- wat is de eerste gedachte die nu in je opkomt</a:t>
            </a:r>
          </a:p>
          <a:p>
            <a:r>
              <a:rPr lang="nl-NL" baseline="0"/>
              <a:t>	- wat voel je in je lichaam</a:t>
            </a:r>
          </a:p>
          <a:p>
            <a:r>
              <a:rPr lang="nl-NL" baseline="0"/>
              <a:t>	- waar heb je zelf behoefte aan op dit moment</a:t>
            </a:r>
          </a:p>
          <a:p>
            <a:r>
              <a:rPr lang="nl-NL" baseline="0"/>
              <a:t>	- zou je nu met je volle aandacht een gesprek kunnen hebben over levensvragen/zingeving</a:t>
            </a:r>
          </a:p>
          <a:p>
            <a:r>
              <a:rPr lang="nl-NL" baseline="0"/>
              <a:t>Hoe ervaar je deze oefening?</a:t>
            </a:r>
            <a:r>
              <a:rPr lang="nl-NL"/>
              <a:t> (hoe ervaar je het, zou het kunnen dat je het toepast voor je een kamer binnen gaat etc.) </a:t>
            </a:r>
            <a:endParaRPr lang="nl-NL">
              <a:cs typeface="Calibri"/>
            </a:endParaRPr>
          </a:p>
        </p:txBody>
      </p:sp>
      <p:sp>
        <p:nvSpPr>
          <p:cNvPr id="4" name="Tijdelijke aanduiding voor dianummer 3"/>
          <p:cNvSpPr>
            <a:spLocks noGrp="1"/>
          </p:cNvSpPr>
          <p:nvPr>
            <p:ph type="sldNum" sz="quarter" idx="10"/>
          </p:nvPr>
        </p:nvSpPr>
        <p:spPr/>
        <p:txBody>
          <a:bodyPr/>
          <a:lstStyle/>
          <a:p>
            <a:fld id="{A0581C22-C653-4E3D-86AB-6433F046EC72}" type="slidenum">
              <a:rPr lang="nl-NL" smtClean="0"/>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r>
              <a:rPr lang="nl-NL" b="1">
                <a:cs typeface="Calibri"/>
              </a:rPr>
              <a:t>n.b. je kunt hier kiezen voor dia 11 of 12; beide is wat veel</a:t>
            </a:r>
            <a:endParaRPr lang="nl-NL" dirty="0"/>
          </a:p>
          <a:p>
            <a:endParaRPr lang="nl-NL" b="1" dirty="0"/>
          </a:p>
          <a:p>
            <a:r>
              <a:rPr lang="nl-NL"/>
              <a:t>Stel: deze</a:t>
            </a:r>
            <a:r>
              <a:rPr lang="nl-NL" baseline="0"/>
              <a:t> Man komt binnen op je spreekuur; hij komt nieuw in je praktijk.</a:t>
            </a:r>
            <a:endParaRPr lang="nl-NL"/>
          </a:p>
          <a:p>
            <a:r>
              <a:rPr lang="nl-NL" baseline="0"/>
              <a:t>Ik ken hem niet, jullie ook niet hoop ik (??), maar we maken samen snel een profiel van hem (invullen van het witte vlak):</a:t>
            </a:r>
            <a:endParaRPr lang="nl-NL" baseline="0">
              <a:cs typeface="Calibri"/>
            </a:endParaRPr>
          </a:p>
          <a:p>
            <a:pPr>
              <a:buFontTx/>
              <a:buChar char="-"/>
            </a:pPr>
            <a:r>
              <a:rPr lang="nl-NL" baseline="0" dirty="0"/>
              <a:t>Hoe oud is hij –</a:t>
            </a:r>
          </a:p>
          <a:p>
            <a:pPr>
              <a:buFontTx/>
              <a:buChar char="-"/>
            </a:pPr>
            <a:r>
              <a:rPr lang="nl-NL" baseline="0" dirty="0"/>
              <a:t>Heeft hij een relatie – ja een vriend</a:t>
            </a:r>
          </a:p>
          <a:p>
            <a:pPr>
              <a:buFontTx/>
              <a:buChar char="-"/>
            </a:pPr>
            <a:r>
              <a:rPr lang="nl-NL" baseline="0" dirty="0"/>
              <a:t>Heeft hij kinderen – nee </a:t>
            </a:r>
          </a:p>
          <a:p>
            <a:pPr>
              <a:buFontTx/>
              <a:buChar char="-"/>
            </a:pPr>
            <a:r>
              <a:rPr lang="nl-NL" baseline="0" dirty="0"/>
              <a:t>Wat doet hij voor werk/opleiding – werkt als coupeuse, is zeer creatief</a:t>
            </a:r>
          </a:p>
          <a:p>
            <a:pPr>
              <a:buFontTx/>
              <a:buChar char="-"/>
            </a:pPr>
            <a:r>
              <a:rPr lang="nl-NL" baseline="0" dirty="0"/>
              <a:t>Wat doet hij in zijn vrije tijd – muziek maken en een kinderclub leiden</a:t>
            </a:r>
          </a:p>
          <a:p>
            <a:pPr>
              <a:buFontTx/>
              <a:buChar char="-"/>
            </a:pPr>
            <a:r>
              <a:rPr lang="nl-NL" baseline="0" dirty="0"/>
              <a:t>Welke waarden zijn voor hem belangrijk – vriendschap, trouw, de wereld een beetje beter maken</a:t>
            </a:r>
          </a:p>
          <a:p>
            <a:pPr>
              <a:buFontTx/>
              <a:buChar char="-"/>
            </a:pPr>
            <a:r>
              <a:rPr lang="nl-NL" baseline="0" dirty="0"/>
              <a:t>Waar droomt zij van – naar het land gaan waar haar familie vandaan komt en daar vrouwen gaan ondersteunen in het beginnen van een eigen naaiatelier</a:t>
            </a:r>
          </a:p>
          <a:p>
            <a:pPr>
              <a:buFontTx/>
              <a:buChar char="-"/>
            </a:pPr>
            <a:endParaRPr lang="nl-NL" baseline="0" dirty="0"/>
          </a:p>
          <a:p>
            <a:pPr>
              <a:buFontTx/>
              <a:buNone/>
            </a:pPr>
            <a:r>
              <a:rPr lang="nl-NL" baseline="0" dirty="0"/>
              <a:t>Zij heeft veel vage klachten die al langere tijd blijken te bestaan … </a:t>
            </a:r>
          </a:p>
          <a:p>
            <a:pPr>
              <a:buFontTx/>
              <a:buNone/>
            </a:pPr>
            <a:r>
              <a:rPr lang="nl-NL" baseline="0" dirty="0"/>
              <a:t>Na enige tijd, diverse bezoeken aan het spreekuur en specialistische onderzoeken later blijkt dat zij een agressieve vorm van MS heeft.</a:t>
            </a:r>
          </a:p>
          <a:p>
            <a:pPr>
              <a:buFontTx/>
              <a:buChar char="-"/>
            </a:pPr>
            <a:r>
              <a:rPr lang="nl-NL" baseline="0" dirty="0"/>
              <a:t>Welke invloed kan dat hebben op haar ervaring van zin en betekenis? </a:t>
            </a:r>
          </a:p>
          <a:p>
            <a:pPr lvl="2">
              <a:buFontTx/>
              <a:buChar char="-"/>
            </a:pPr>
            <a:r>
              <a:rPr lang="nl-NL" baseline="0" dirty="0"/>
              <a:t>toekomstverwachting; </a:t>
            </a:r>
          </a:p>
          <a:p>
            <a:pPr lvl="2">
              <a:buFontTx/>
              <a:buChar char="-"/>
            </a:pPr>
            <a:r>
              <a:rPr lang="nl-NL" baseline="0" dirty="0"/>
              <a:t>identiteit als moeder, dochter, medewerkster, …; </a:t>
            </a:r>
          </a:p>
          <a:p>
            <a:pPr lvl="2">
              <a:buFontTx/>
              <a:buChar char="-"/>
            </a:pPr>
            <a:r>
              <a:rPr lang="nl-NL" u="none" baseline="0" dirty="0"/>
              <a:t>Twijfels in geloof – ziet Allah mij nog wel?</a:t>
            </a:r>
          </a:p>
          <a:p>
            <a:pPr lvl="2">
              <a:buFontTx/>
              <a:buChar char="-"/>
            </a:pPr>
            <a:r>
              <a:rPr lang="nl-NL" u="none" baseline="0" dirty="0"/>
              <a:t>Levensverhaal en hoe dat verder geschreven kan worden – is iets voor de langere termijn</a:t>
            </a:r>
          </a:p>
          <a:p>
            <a:pPr marL="914400" marR="0" lvl="2" indent="0" algn="l" defTabSz="914400" rtl="0" eaLnBrk="1" fontAlgn="auto" latinLnBrk="0" hangingPunct="1">
              <a:lnSpc>
                <a:spcPct val="100000"/>
              </a:lnSpc>
              <a:spcBef>
                <a:spcPts val="0"/>
              </a:spcBef>
              <a:spcAft>
                <a:spcPts val="0"/>
              </a:spcAft>
              <a:buClrTx/>
              <a:buSzTx/>
              <a:buFontTx/>
              <a:buChar char="-"/>
              <a:tabLst/>
              <a:defRPr/>
            </a:pPr>
            <a:r>
              <a:rPr lang="nl-NL" u="sng" baseline="0" dirty="0"/>
              <a:t>krachtbronnen</a:t>
            </a:r>
            <a:r>
              <a:rPr lang="nl-NL" u="none" baseline="0" dirty="0"/>
              <a:t> (familie, geloof, iets doen, komen tot acceptatie )</a:t>
            </a:r>
            <a:endParaRPr lang="nl-NL" baseline="0" dirty="0"/>
          </a:p>
          <a:p>
            <a:pPr>
              <a:buFontTx/>
              <a:buChar char="-"/>
            </a:pPr>
            <a:r>
              <a:rPr lang="nl-NL" baseline="0" dirty="0"/>
              <a:t>Wat doe je hiermee?</a:t>
            </a:r>
          </a:p>
          <a:p>
            <a:pPr>
              <a:buFontTx/>
              <a:buNone/>
            </a:pPr>
            <a:endParaRPr lang="nl-NL" dirty="0"/>
          </a:p>
        </p:txBody>
      </p:sp>
      <p:sp>
        <p:nvSpPr>
          <p:cNvPr id="4" name="Tijdelijke aanduiding voor dianummer 3"/>
          <p:cNvSpPr>
            <a:spLocks noGrp="1"/>
          </p:cNvSpPr>
          <p:nvPr>
            <p:ph type="sldNum" sz="quarter" idx="10"/>
          </p:nvPr>
        </p:nvSpPr>
        <p:spPr/>
        <p:txBody>
          <a:bodyPr/>
          <a:lstStyle/>
          <a:p>
            <a:fld id="{A0581C22-C653-4E3D-86AB-6433F046EC72}" type="slidenum">
              <a:rPr lang="nl-NL" smtClean="0"/>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Stel: deze vrouw komt binnen op je spreekuur; zij komt nieuw in je praktijk.</a:t>
            </a:r>
            <a:endParaRPr lang="en-US"/>
          </a:p>
          <a:p>
            <a:endParaRPr lang="nl-NL" dirty="0"/>
          </a:p>
          <a:p>
            <a:r>
              <a:rPr lang="nl-NL"/>
              <a:t>Ik ken haar niet, jullie ook niet hoop ik (??), maar we maken samen snel een profiel van haar (invullen van het witte vlak):</a:t>
            </a:r>
            <a:endParaRPr lang="en-US"/>
          </a:p>
          <a:p>
            <a:pPr marL="285750" indent="-285750">
              <a:buFont typeface="Arial"/>
              <a:buChar char="•"/>
            </a:pPr>
            <a:r>
              <a:rPr lang="nl-NL"/>
              <a:t>Hoe oud is zij –</a:t>
            </a:r>
            <a:endParaRPr lang="en-US"/>
          </a:p>
          <a:p>
            <a:pPr marL="285750" indent="-285750">
              <a:buFont typeface="Arial"/>
              <a:buChar char="•"/>
            </a:pPr>
            <a:r>
              <a:rPr lang="nl-NL"/>
              <a:t>Heeft zij een relatie – ja een vriend</a:t>
            </a:r>
            <a:endParaRPr lang="en-US"/>
          </a:p>
          <a:p>
            <a:pPr marL="285750" indent="-285750">
              <a:buFont typeface="Arial"/>
              <a:buChar char="•"/>
            </a:pPr>
            <a:r>
              <a:rPr lang="nl-NL"/>
              <a:t>Heeft zij kinderen – ja, twee kinderen van 23 en 26</a:t>
            </a:r>
            <a:endParaRPr lang="en-US"/>
          </a:p>
          <a:p>
            <a:pPr marL="285750" indent="-285750">
              <a:buFont typeface="Arial"/>
              <a:buChar char="•"/>
            </a:pPr>
            <a:r>
              <a:rPr lang="nl-NL"/>
              <a:t>Wat doet zij voor werk/opleiding – werkt als management assistent bij een wereldwijd bedrijf</a:t>
            </a:r>
            <a:endParaRPr lang="en-US"/>
          </a:p>
          <a:p>
            <a:pPr marL="285750" indent="-285750">
              <a:buFont typeface="Arial"/>
              <a:buChar char="•"/>
            </a:pPr>
            <a:r>
              <a:rPr lang="nl-NL"/>
              <a:t>Wat doet zij in haar vrije tijd – hulphonden trainen voor blinden en gehandicapten</a:t>
            </a:r>
            <a:endParaRPr lang="en-US"/>
          </a:p>
          <a:p>
            <a:pPr marL="285750" indent="-285750">
              <a:buFont typeface="Arial"/>
              <a:buChar char="•"/>
            </a:pPr>
            <a:r>
              <a:rPr lang="nl-NL"/>
              <a:t>Welke waarden zijn voor haar belangrijk – eigen regie, efficiency, geen minuut verprutsen</a:t>
            </a:r>
            <a:endParaRPr lang="en-US"/>
          </a:p>
          <a:p>
            <a:pPr marL="285750" indent="-285750">
              <a:buFont typeface="Arial"/>
              <a:buChar char="•"/>
            </a:pPr>
            <a:r>
              <a:rPr lang="nl-NL"/>
              <a:t>Waar droomt zij van – een landgoed kopen waar zij in haar oude dag kan wonen, gasten kan ontvangen en vakanties voor een beperkt aantal mensen kan verzorgen</a:t>
            </a:r>
            <a:endParaRPr lang="en-US"/>
          </a:p>
          <a:p>
            <a:pPr marL="285750" indent="-285750">
              <a:buFont typeface="Arial"/>
              <a:buChar char="•"/>
            </a:pPr>
            <a:endParaRPr lang="nl-NL" dirty="0"/>
          </a:p>
          <a:p>
            <a:r>
              <a:rPr lang="nl-NL"/>
              <a:t>Zij heeft veel vage klachten die al langere tijd blijken te bestaan … </a:t>
            </a:r>
            <a:endParaRPr lang="en-US"/>
          </a:p>
          <a:p>
            <a:r>
              <a:rPr lang="nl-NL"/>
              <a:t>Na enige tijd, diverse bezoeken aan het spreekuur en specialistische onderzoeken later blijkt dat zij een agressieve vorm van MS heeft.</a:t>
            </a:r>
            <a:endParaRPr lang="en-US"/>
          </a:p>
          <a:p>
            <a:pPr marL="285750" indent="-285750">
              <a:buFont typeface="Arial"/>
              <a:buChar char="•"/>
            </a:pPr>
            <a:r>
              <a:rPr lang="nl-NL"/>
              <a:t>Welke invloed kan dat hebben op haar ervaring van zin en betekenis? </a:t>
            </a:r>
            <a:endParaRPr lang="en-US"/>
          </a:p>
          <a:p>
            <a:pPr lvl="2">
              <a:buFont typeface="Arial"/>
              <a:buChar char="•"/>
            </a:pPr>
            <a:r>
              <a:rPr lang="nl-NL"/>
              <a:t>toekomstverwachting; </a:t>
            </a:r>
            <a:endParaRPr lang="en-US"/>
          </a:p>
          <a:p>
            <a:pPr lvl="2">
              <a:buFont typeface="Arial"/>
              <a:buChar char="•"/>
            </a:pPr>
            <a:r>
              <a:rPr lang="nl-NL"/>
              <a:t>identiteit als moeder, dochter, medewerkster, …; </a:t>
            </a:r>
            <a:endParaRPr lang="en-US"/>
          </a:p>
          <a:p>
            <a:pPr lvl="2">
              <a:buFont typeface="Arial"/>
              <a:buChar char="•"/>
            </a:pPr>
            <a:r>
              <a:rPr lang="nl-NL"/>
              <a:t>Twijfels in geloof – ziet Allah mij nog wel?</a:t>
            </a:r>
            <a:endParaRPr lang="en-US"/>
          </a:p>
          <a:p>
            <a:pPr lvl="2">
              <a:buFont typeface="Arial"/>
              <a:buChar char="•"/>
            </a:pPr>
            <a:r>
              <a:rPr lang="nl-NL"/>
              <a:t>Levensverhaal en hoe dat verder geschreven kan worden – is iets voor de langere termijn</a:t>
            </a:r>
            <a:endParaRPr lang="en-US"/>
          </a:p>
          <a:p>
            <a:pPr lvl="2">
              <a:buFont typeface="Arial"/>
              <a:buChar char="•"/>
            </a:pPr>
            <a:r>
              <a:rPr lang="nl-NL" u="sng"/>
              <a:t>krachtbronnen</a:t>
            </a:r>
            <a:r>
              <a:rPr lang="nl-NL"/>
              <a:t> (familie, geloof, iets doen, komen tot acceptatie )</a:t>
            </a:r>
            <a:endParaRPr lang="en-US"/>
          </a:p>
          <a:p>
            <a:pPr marL="285750" indent="-285750">
              <a:buFont typeface="Arial"/>
              <a:buChar char="•"/>
            </a:pPr>
            <a:r>
              <a:rPr lang="nl-NL"/>
              <a:t>Wat doe je hiermee?</a:t>
            </a:r>
            <a:endParaRPr lang="en-US"/>
          </a:p>
          <a:p>
            <a:endParaRPr lang="en-US" dirty="0">
              <a:cs typeface="Calibri"/>
            </a:endParaRPr>
          </a:p>
        </p:txBody>
      </p:sp>
      <p:sp>
        <p:nvSpPr>
          <p:cNvPr id="4" name="Tijdelijke aanduiding voor dianummer 3"/>
          <p:cNvSpPr>
            <a:spLocks noGrp="1"/>
          </p:cNvSpPr>
          <p:nvPr>
            <p:ph type="sldNum" sz="quarter" idx="5"/>
          </p:nvPr>
        </p:nvSpPr>
        <p:spPr/>
        <p:txBody>
          <a:bodyPr/>
          <a:lstStyle/>
          <a:p>
            <a:fld id="{A0581C22-C653-4E3D-86AB-6433F046EC72}" type="slidenum">
              <a:rPr lang="nl-NL" smtClean="0"/>
              <a:pPr/>
              <a:t>12</a:t>
            </a:fld>
            <a:endParaRPr lang="nl-NL"/>
          </a:p>
        </p:txBody>
      </p:sp>
    </p:spTree>
    <p:extLst>
      <p:ext uri="{BB962C8B-B14F-4D97-AF65-F5344CB8AC3E}">
        <p14:creationId xmlns:p14="http://schemas.microsoft.com/office/powerpoint/2010/main" val="4103365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Aandacht</a:t>
            </a:r>
            <a:r>
              <a:rPr lang="nl-NL" baseline="0" dirty="0"/>
              <a:t> en begeleiding kan in eerste instantie gegeven worden door </a:t>
            </a:r>
          </a:p>
          <a:p>
            <a:pPr>
              <a:buFontTx/>
              <a:buChar char="-"/>
            </a:pPr>
            <a:r>
              <a:rPr lang="nl-NL" baseline="0" dirty="0"/>
              <a:t>Dierbaren</a:t>
            </a:r>
          </a:p>
          <a:p>
            <a:pPr>
              <a:buFontTx/>
              <a:buChar char="-"/>
            </a:pPr>
            <a:r>
              <a:rPr lang="nl-NL" baseline="0" dirty="0"/>
              <a:t>Zorgverleners ; maar ook door </a:t>
            </a:r>
          </a:p>
          <a:p>
            <a:pPr marL="0" marR="0" indent="0" algn="l" defTabSz="914400" rtl="0" eaLnBrk="1" fontAlgn="auto" latinLnBrk="0" hangingPunct="1">
              <a:lnSpc>
                <a:spcPct val="100000"/>
              </a:lnSpc>
              <a:spcBef>
                <a:spcPts val="0"/>
              </a:spcBef>
              <a:spcAft>
                <a:spcPts val="0"/>
              </a:spcAft>
              <a:buClrTx/>
              <a:buSzTx/>
              <a:buFontTx/>
              <a:buChar char="-"/>
              <a:tabLst/>
              <a:defRPr/>
            </a:pPr>
            <a:r>
              <a:rPr lang="nl-NL" baseline="0" dirty="0"/>
              <a:t>Vrijwilligers</a:t>
            </a:r>
          </a:p>
          <a:p>
            <a:pPr>
              <a:buFontTx/>
              <a:buChar char="-"/>
            </a:pPr>
            <a:r>
              <a:rPr lang="nl-NL" baseline="0" dirty="0"/>
              <a:t>Psycholoog</a:t>
            </a:r>
          </a:p>
          <a:p>
            <a:pPr>
              <a:buFontTx/>
              <a:buChar char="-"/>
            </a:pPr>
            <a:r>
              <a:rPr lang="nl-NL" baseline="0" dirty="0"/>
              <a:t>AMW</a:t>
            </a:r>
          </a:p>
          <a:p>
            <a:pPr>
              <a:buFontTx/>
              <a:buChar char="-"/>
            </a:pPr>
            <a:r>
              <a:rPr lang="nl-NL" baseline="0" dirty="0"/>
              <a:t>Geestelijk Verzorger</a:t>
            </a:r>
          </a:p>
          <a:p>
            <a:pPr>
              <a:buFontTx/>
              <a:buChar char="-"/>
            </a:pPr>
            <a:endParaRPr lang="nl-NL" dirty="0">
              <a:cs typeface="Calibri"/>
            </a:endParaRPr>
          </a:p>
          <a:p>
            <a:r>
              <a:rPr lang="nl-NL" dirty="0">
                <a:cs typeface="Calibri"/>
              </a:rPr>
              <a:t>Alle zorgverleners geven Aandacht; om goed te kunnen begrijpen waar het over gaat; alert zijn op omstandigheden wanneer het aan de orde is en goed te kunnen doorverwijzen</a:t>
            </a:r>
          </a:p>
        </p:txBody>
      </p:sp>
      <p:sp>
        <p:nvSpPr>
          <p:cNvPr id="4" name="Tijdelijke aanduiding voor dianummer 3"/>
          <p:cNvSpPr>
            <a:spLocks noGrp="1"/>
          </p:cNvSpPr>
          <p:nvPr>
            <p:ph type="sldNum" sz="quarter" idx="10"/>
          </p:nvPr>
        </p:nvSpPr>
        <p:spPr/>
        <p:txBody>
          <a:bodyPr/>
          <a:lstStyle/>
          <a:p>
            <a:fld id="{A0581C22-C653-4E3D-86AB-6433F046EC72}" type="slidenum">
              <a:rPr lang="nl-NL" smtClean="0"/>
              <a:pPr/>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A0581C22-C653-4E3D-86AB-6433F046EC72}" type="slidenum">
              <a:rPr lang="nl-NL" smtClean="0"/>
              <a:pPr/>
              <a:t>14</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a:t>Enkele uitspraken van collega’s.</a:t>
            </a:r>
          </a:p>
          <a:p>
            <a:r>
              <a:rPr lang="nl-NL"/>
              <a:t>Herkenbaar?</a:t>
            </a:r>
          </a:p>
          <a:p>
            <a:endParaRPr lang="nl-NL"/>
          </a:p>
        </p:txBody>
      </p:sp>
      <p:sp>
        <p:nvSpPr>
          <p:cNvPr id="4" name="Tijdelijke aanduiding voor dianummer 3"/>
          <p:cNvSpPr>
            <a:spLocks noGrp="1"/>
          </p:cNvSpPr>
          <p:nvPr>
            <p:ph type="sldNum" sz="quarter" idx="10"/>
          </p:nvPr>
        </p:nvSpPr>
        <p:spPr/>
        <p:txBody>
          <a:bodyPr/>
          <a:lstStyle/>
          <a:p>
            <a:fld id="{A0581C22-C653-4E3D-86AB-6433F046EC72}" type="slidenum">
              <a:rPr lang="nl-NL" smtClean="0"/>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a:t>Ook in</a:t>
            </a:r>
            <a:r>
              <a:rPr lang="nl-NL" baseline="0"/>
              <a:t> GV is (gepaste) humor mogelijk…</a:t>
            </a:r>
          </a:p>
          <a:p>
            <a:endParaRPr lang="nl-NL" baseline="0">
              <a:cs typeface="Calibri"/>
            </a:endParaRPr>
          </a:p>
          <a:p>
            <a:r>
              <a:rPr lang="nl-NL">
                <a:cs typeface="Calibri"/>
              </a:rPr>
              <a:t>Dit stripje gaat over het thema eenzaamheid en rouwverwerking, een voorbeeld dat je veel tegenkomt. </a:t>
            </a:r>
            <a:endParaRPr lang="nl-NL" baseline="0">
              <a:cs typeface="Calibri"/>
            </a:endParaRPr>
          </a:p>
          <a:p>
            <a:r>
              <a:rPr lang="nl-NL">
                <a:cs typeface="Calibri"/>
              </a:rPr>
              <a:t>Maar wat kan er nog meer spelen, waarbij GV hulp kan bieden?</a:t>
            </a:r>
          </a:p>
          <a:p>
            <a:endParaRPr lang="nl-NL">
              <a:cs typeface="Calibri"/>
            </a:endParaRPr>
          </a:p>
          <a:p>
            <a:endParaRPr lang="nl-NL">
              <a:cs typeface="Calibri"/>
            </a:endParaRPr>
          </a:p>
          <a:p>
            <a:endParaRPr lang="nl-NL">
              <a:cs typeface="Calibri"/>
            </a:endParaRPr>
          </a:p>
        </p:txBody>
      </p:sp>
      <p:sp>
        <p:nvSpPr>
          <p:cNvPr id="4" name="Tijdelijke aanduiding voor dianummer 3"/>
          <p:cNvSpPr>
            <a:spLocks noGrp="1"/>
          </p:cNvSpPr>
          <p:nvPr>
            <p:ph type="sldNum" sz="quarter" idx="10"/>
          </p:nvPr>
        </p:nvSpPr>
        <p:spPr/>
        <p:txBody>
          <a:bodyPr/>
          <a:lstStyle/>
          <a:p>
            <a:fld id="{A0581C22-C653-4E3D-86AB-6433F046EC72}" type="slidenum">
              <a:rPr lang="nl-NL" smtClean="0"/>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b="1" u="none" baseline="0"/>
              <a:t>Zingeving en spiritualiteit </a:t>
            </a:r>
            <a:r>
              <a:rPr lang="nl-NL" b="1"/>
              <a:t>zijn steeds meer in</a:t>
            </a:r>
            <a:r>
              <a:rPr lang="nl-NL" b="1" u="none" baseline="0"/>
              <a:t> de belangstelling; wat kunnen we ermee?</a:t>
            </a:r>
            <a:r>
              <a:rPr lang="nl-NL" b="1"/>
              <a:t> Machteld Huber, huisarts</a:t>
            </a:r>
            <a:endParaRPr lang="nl-NL" b="1" u="none" baseline="0"/>
          </a:p>
          <a:p>
            <a:endParaRPr lang="nl-NL" b="1" baseline="0">
              <a:cs typeface="Calibri"/>
            </a:endParaRPr>
          </a:p>
          <a:p>
            <a:r>
              <a:rPr lang="nl-NL" b="1">
                <a:cs typeface="Calibri"/>
              </a:rPr>
              <a:t>Wat heeft zingeving/spiritualiteit voor invloed op het totale ervaren van welzijn?</a:t>
            </a:r>
          </a:p>
          <a:p>
            <a:endParaRPr lang="nl-NL" u="sng"/>
          </a:p>
          <a:p>
            <a:r>
              <a:rPr lang="nl-NL" u="sng" baseline="0"/>
              <a:t>Concept</a:t>
            </a:r>
            <a:r>
              <a:rPr lang="nl-NL" baseline="0"/>
              <a:t> van Positieve Gezondheid is </a:t>
            </a:r>
            <a:r>
              <a:rPr lang="nl-NL" u="sng" baseline="0"/>
              <a:t>ontstaan</a:t>
            </a:r>
            <a:r>
              <a:rPr lang="nl-NL" baseline="0"/>
              <a:t> als reactie op de definitie van gezondheid van de WHO uit 1948, vanuit de gedachte dat een blijvende toestand van </a:t>
            </a:r>
            <a:r>
              <a:rPr lang="nl-NL" u="sng" baseline="0"/>
              <a:t>100% fysieke en psychosociale gezondheid niet haalbaar </a:t>
            </a:r>
            <a:r>
              <a:rPr lang="nl-NL" baseline="0"/>
              <a:t>is.</a:t>
            </a:r>
            <a:r>
              <a:rPr lang="nl-NL"/>
              <a:t> </a:t>
            </a:r>
          </a:p>
          <a:p>
            <a:r>
              <a:rPr lang="nl-NL" baseline="0"/>
              <a:t>Nieuwe intenties geformuleerd t.a.v. gezondheid</a:t>
            </a:r>
            <a:endParaRPr lang="nl-NL" baseline="0">
              <a:cs typeface="Calibri"/>
            </a:endParaRPr>
          </a:p>
          <a:p>
            <a:r>
              <a:rPr lang="nl-NL" baseline="0"/>
              <a:t>Een van de </a:t>
            </a:r>
            <a:r>
              <a:rPr lang="nl-NL" u="sng" baseline="0"/>
              <a:t>intenties</a:t>
            </a:r>
            <a:r>
              <a:rPr lang="nl-NL" baseline="0"/>
              <a:t> is: </a:t>
            </a:r>
            <a:r>
              <a:rPr lang="nl-NL" u="sng" baseline="0"/>
              <a:t>FOCUSSEN OP EEN BETEKENISVOL LEVEN i.p.v. gezondheid</a:t>
            </a:r>
            <a:r>
              <a:rPr lang="nl-NL" u="sng"/>
              <a:t>   </a:t>
            </a:r>
            <a:r>
              <a:rPr lang="nl-NL" u="sng" baseline="0"/>
              <a:t> -</a:t>
            </a:r>
            <a:r>
              <a:rPr lang="nl-NL" u="sng"/>
              <a:t>  </a:t>
            </a:r>
            <a:r>
              <a:rPr lang="nl-NL" u="sng" baseline="0"/>
              <a:t> om </a:t>
            </a:r>
            <a:r>
              <a:rPr lang="nl-NL" u="none" baseline="0"/>
              <a:t>b</a:t>
            </a:r>
            <a:r>
              <a:rPr lang="nl-NL"/>
              <a:t>ij te dragen aan het </a:t>
            </a:r>
            <a:r>
              <a:rPr lang="nl-NL" u="sng"/>
              <a:t>helpen omgaan </a:t>
            </a:r>
            <a:r>
              <a:rPr lang="nl-NL"/>
              <a:t>met de </a:t>
            </a:r>
            <a:r>
              <a:rPr lang="nl-NL" u="sng"/>
              <a:t>fysieke</a:t>
            </a:r>
            <a:r>
              <a:rPr lang="nl-NL" u="none"/>
              <a:t>,</a:t>
            </a:r>
            <a:r>
              <a:rPr lang="nl-NL" u="none" baseline="0"/>
              <a:t> </a:t>
            </a:r>
            <a:r>
              <a:rPr lang="nl-NL" u="sng" baseline="0"/>
              <a:t>psychische</a:t>
            </a:r>
            <a:r>
              <a:rPr lang="nl-NL" u="none" baseline="0"/>
              <a:t> en </a:t>
            </a:r>
            <a:r>
              <a:rPr lang="nl-NL" u="sng" baseline="0"/>
              <a:t>sociale</a:t>
            </a:r>
            <a:r>
              <a:rPr lang="nl-NL" u="none" baseline="0"/>
              <a:t> </a:t>
            </a:r>
            <a:r>
              <a:rPr lang="nl-NL" b="1" u="none" baseline="0">
                <a:solidFill>
                  <a:srgbClr val="FF0000"/>
                </a:solidFill>
              </a:rPr>
              <a:t>uitdagingen</a:t>
            </a:r>
            <a:r>
              <a:rPr lang="nl-NL" u="none" baseline="0"/>
              <a:t> </a:t>
            </a:r>
            <a:r>
              <a:rPr lang="nl-NL" baseline="0"/>
              <a:t>in het leven.</a:t>
            </a:r>
            <a:endParaRPr lang="nl-NL" baseline="0">
              <a:cs typeface="Calibri"/>
            </a:endParaRPr>
          </a:p>
          <a:p>
            <a:endParaRPr lang="nl-NL" baseline="0"/>
          </a:p>
          <a:p>
            <a:r>
              <a:rPr lang="nl-NL" baseline="0"/>
              <a:t>Wat </a:t>
            </a:r>
            <a:r>
              <a:rPr lang="nl-NL" u="sng" baseline="0"/>
              <a:t>kunnen</a:t>
            </a:r>
            <a:r>
              <a:rPr lang="nl-NL" baseline="0"/>
              <a:t> en </a:t>
            </a:r>
            <a:r>
              <a:rPr lang="nl-NL" u="sng" baseline="0"/>
              <a:t>willen</a:t>
            </a:r>
            <a:r>
              <a:rPr lang="nl-NL" baseline="0"/>
              <a:t> mensen </a:t>
            </a:r>
            <a:r>
              <a:rPr lang="nl-NL" u="sng" baseline="0"/>
              <a:t>zelf doen</a:t>
            </a:r>
            <a:r>
              <a:rPr lang="nl-NL" baseline="0"/>
              <a:t>? Waar hebben ze zelf invloed op?</a:t>
            </a:r>
            <a:r>
              <a:rPr lang="nl-NL"/>
              <a:t> </a:t>
            </a:r>
            <a:endParaRPr lang="nl-NL" baseline="0">
              <a:cs typeface="Calibri"/>
            </a:endParaRPr>
          </a:p>
          <a:p>
            <a:endParaRPr lang="nl-NL" baseline="0"/>
          </a:p>
          <a:p>
            <a:pPr>
              <a:defRPr/>
            </a:pPr>
            <a:r>
              <a:rPr lang="nl-NL" baseline="0"/>
              <a:t>Jullie spreekkamers en huisbezoeken zijn plaatsen waar positieve gezondheid veel aan de orde komt.</a:t>
            </a:r>
            <a:r>
              <a:rPr lang="nl-NL"/>
              <a:t> </a:t>
            </a:r>
            <a:endParaRPr lang="nl-NL" baseline="0">
              <a:cs typeface="Calibri"/>
            </a:endParaRPr>
          </a:p>
          <a:p>
            <a:endParaRPr lang="nl-NL" baseline="0"/>
          </a:p>
          <a:p>
            <a:r>
              <a:rPr lang="nl-NL" baseline="0"/>
              <a:t>Vragenlijst invullen om te kijken waar de uitdagingen voor iemand zitten.</a:t>
            </a:r>
            <a:r>
              <a:rPr lang="nl-NL"/>
              <a:t> </a:t>
            </a:r>
            <a:endParaRPr lang="nl-NL" baseline="0">
              <a:cs typeface="Calibri"/>
            </a:endParaRPr>
          </a:p>
          <a:p>
            <a:r>
              <a:rPr lang="nl-NL" baseline="0"/>
              <a:t>Via </a:t>
            </a:r>
            <a:r>
              <a:rPr lang="nl-NL">
                <a:hlinkClick r:id="rId3"/>
              </a:rPr>
              <a:t>https://iph.nl/positieve-gezondheid/wat-is-het/</a:t>
            </a:r>
            <a:r>
              <a:rPr lang="nl-NL"/>
              <a:t> </a:t>
            </a:r>
            <a:endParaRPr lang="nl-NL" baseline="0">
              <a:cs typeface="Calibri"/>
            </a:endParaRPr>
          </a:p>
          <a:p>
            <a:r>
              <a:rPr lang="nl-NL" baseline="0"/>
              <a:t>Vragenlijst </a:t>
            </a:r>
            <a:r>
              <a:rPr lang="nl-NL">
                <a:hlinkClick r:id="rId3"/>
              </a:rPr>
              <a:t>https://mijnpositievegezondheid.nl/</a:t>
            </a:r>
            <a:endParaRPr lang="nl-NL"/>
          </a:p>
          <a:p>
            <a:endParaRPr lang="nl-NL"/>
          </a:p>
          <a:p>
            <a:endParaRPr lang="nl-NL"/>
          </a:p>
        </p:txBody>
      </p:sp>
      <p:sp>
        <p:nvSpPr>
          <p:cNvPr id="4" name="Tijdelijke aanduiding voor dianummer 3"/>
          <p:cNvSpPr>
            <a:spLocks noGrp="1"/>
          </p:cNvSpPr>
          <p:nvPr>
            <p:ph type="sldNum" sz="quarter" idx="10"/>
          </p:nvPr>
        </p:nvSpPr>
        <p:spPr/>
        <p:txBody>
          <a:bodyPr/>
          <a:lstStyle/>
          <a:p>
            <a:fld id="{A0581C22-C653-4E3D-86AB-6433F046EC72}" type="slidenum">
              <a:rPr lang="nl-NL" smtClean="0"/>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228600" indent="-228600">
              <a:buNone/>
            </a:pPr>
            <a:r>
              <a:rPr lang="nl-NL"/>
              <a:t>Dit </a:t>
            </a:r>
            <a:r>
              <a:rPr lang="nl-NL" u="sng"/>
              <a:t>model uit</a:t>
            </a:r>
            <a:r>
              <a:rPr lang="nl-NL" u="sng" baseline="0"/>
              <a:t> richtlijn </a:t>
            </a:r>
            <a:r>
              <a:rPr lang="nl-NL" baseline="0"/>
              <a:t>zingeving en spiritualiteit (palliatieve zorg)</a:t>
            </a:r>
          </a:p>
          <a:p>
            <a:pPr marL="228600" indent="-228600"/>
            <a:r>
              <a:rPr lang="nl-NL">
                <a:cs typeface="Calibri"/>
              </a:rPr>
              <a:t>Carlo </a:t>
            </a:r>
            <a:r>
              <a:rPr lang="nl-NL" err="1">
                <a:cs typeface="Calibri"/>
              </a:rPr>
              <a:t>Leget</a:t>
            </a:r>
            <a:r>
              <a:rPr lang="nl-NL">
                <a:cs typeface="Calibri"/>
              </a:rPr>
              <a:t>, hoogleraar zorgethiek en bijzonder hoogleraar palliatieve zorg</a:t>
            </a:r>
            <a:endParaRPr lang="nl-NL"/>
          </a:p>
          <a:p>
            <a:pPr marL="228600" indent="-228600"/>
            <a:endParaRPr lang="nl-NL"/>
          </a:p>
          <a:p>
            <a:pPr marL="228600" indent="-228600"/>
            <a:r>
              <a:rPr lang="nl-NL" baseline="0"/>
              <a:t>Geeft mooi weer dat het domein van Z&amp;S niet zo zichtbaar is; </a:t>
            </a:r>
            <a:r>
              <a:rPr lang="nl-NL" u="sng" baseline="0"/>
              <a:t>levensvragen / trage vragen</a:t>
            </a:r>
            <a:r>
              <a:rPr lang="nl-NL" baseline="0"/>
              <a:t> komen vaak </a:t>
            </a:r>
            <a:r>
              <a:rPr lang="nl-NL" b="1" u="sng" baseline="0"/>
              <a:t>terloops</a:t>
            </a:r>
            <a:r>
              <a:rPr lang="nl-NL" baseline="0"/>
              <a:t> langs</a:t>
            </a:r>
            <a:br>
              <a:rPr lang="nl-NL">
                <a:cs typeface="+mn-lt"/>
              </a:rPr>
            </a:br>
            <a:r>
              <a:rPr lang="nl-NL" err="1">
                <a:cs typeface="Calibri"/>
              </a:rPr>
              <a:t>z&amp;s</a:t>
            </a:r>
            <a:r>
              <a:rPr lang="nl-NL">
                <a:cs typeface="Calibri"/>
              </a:rPr>
              <a:t>  beïnvloedt alles en wordt ook door alles beïnvloedt</a:t>
            </a:r>
            <a:endParaRPr lang="nl-NL" baseline="0" err="1"/>
          </a:p>
          <a:p>
            <a:pPr marL="228600" indent="-228600"/>
            <a:endParaRPr lang="nl-NL"/>
          </a:p>
          <a:p>
            <a:pPr marL="228600" indent="-228600">
              <a:buNone/>
            </a:pPr>
            <a:r>
              <a:rPr lang="nl-NL" baseline="0"/>
              <a:t>Of via problemen met de andere 3 dimensies</a:t>
            </a:r>
            <a:endParaRPr lang="nl-NL">
              <a:cs typeface="Calibri"/>
            </a:endParaRPr>
          </a:p>
          <a:p>
            <a:pPr marL="228600" indent="-228600"/>
            <a:endParaRPr lang="nl-NL"/>
          </a:p>
          <a:p>
            <a:pPr marL="228600" indent="-228600">
              <a:buNone/>
            </a:pPr>
            <a:r>
              <a:rPr lang="nl-NL" u="sng"/>
              <a:t>Ruimte</a:t>
            </a:r>
            <a:r>
              <a:rPr lang="nl-NL"/>
              <a:t> voor deze</a:t>
            </a:r>
            <a:r>
              <a:rPr lang="nl-NL" baseline="0"/>
              <a:t> vragen: </a:t>
            </a:r>
            <a:r>
              <a:rPr lang="nl-NL" u="sng" baseline="0"/>
              <a:t>meer kwaliteit van leve</a:t>
            </a:r>
            <a:r>
              <a:rPr lang="nl-NL" baseline="0"/>
              <a:t>n ervaren</a:t>
            </a:r>
          </a:p>
          <a:p>
            <a:pPr marL="228600" indent="-228600">
              <a:buNone/>
            </a:pPr>
            <a:endParaRPr lang="nl-NL" baseline="0"/>
          </a:p>
          <a:p>
            <a:pPr marL="228600" indent="-228600"/>
            <a:r>
              <a:rPr lang="nl-NL" baseline="0"/>
              <a:t>Wat zijn je </a:t>
            </a:r>
            <a:r>
              <a:rPr lang="nl-NL" b="1" baseline="0"/>
              <a:t>associaties</a:t>
            </a:r>
            <a:r>
              <a:rPr lang="nl-NL" baseline="0"/>
              <a:t> bij spiritualiteit en zingeving? Waar gaat het over? </a:t>
            </a:r>
            <a:r>
              <a:rPr lang="nl-NL" b="1" baseline="0"/>
              <a:t>Wat is het?</a:t>
            </a:r>
            <a:r>
              <a:rPr lang="nl-NL" b="1"/>
              <a:t> - inventariseren; daarna pas dia 6</a:t>
            </a:r>
            <a:endParaRPr lang="nl-NL"/>
          </a:p>
          <a:p>
            <a:pPr marL="228600" indent="-228600">
              <a:buNone/>
            </a:pPr>
            <a:endParaRPr lang="nl-NL"/>
          </a:p>
          <a:p>
            <a:pPr marL="228600" indent="-228600">
              <a:buNone/>
            </a:pPr>
            <a:endParaRPr lang="nl-NL" u="none" baseline="0"/>
          </a:p>
          <a:p>
            <a:pPr marL="228600" indent="-228600">
              <a:buNone/>
            </a:pPr>
            <a:endParaRPr lang="nl-NL" u="none" baseline="0"/>
          </a:p>
          <a:p>
            <a:pPr marL="0" marR="0" indent="0" algn="l" defTabSz="914400" rtl="0" eaLnBrk="1" fontAlgn="auto" latinLnBrk="0" hangingPunct="1">
              <a:lnSpc>
                <a:spcPct val="100000"/>
              </a:lnSpc>
              <a:spcBef>
                <a:spcPts val="0"/>
              </a:spcBef>
              <a:spcAft>
                <a:spcPts val="0"/>
              </a:spcAft>
              <a:buClrTx/>
              <a:buSzTx/>
              <a:buFontTx/>
              <a:buNone/>
              <a:tabLst/>
              <a:defRPr/>
            </a:pPr>
            <a:endParaRPr lang="nl-NL"/>
          </a:p>
          <a:p>
            <a:endParaRPr lang="nl-NL"/>
          </a:p>
        </p:txBody>
      </p:sp>
      <p:sp>
        <p:nvSpPr>
          <p:cNvPr id="4" name="Tijdelijke aanduiding voor dianummer 3"/>
          <p:cNvSpPr>
            <a:spLocks noGrp="1"/>
          </p:cNvSpPr>
          <p:nvPr>
            <p:ph type="sldNum" sz="quarter" idx="10"/>
          </p:nvPr>
        </p:nvSpPr>
        <p:spPr/>
        <p:txBody>
          <a:bodyPr/>
          <a:lstStyle/>
          <a:p>
            <a:fld id="{5E17E2C0-AA88-45EB-8D21-A545BE1D35DE}" type="slidenum">
              <a:rPr lang="nl-NL" smtClean="0"/>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b="1"/>
              <a:t>Definities </a:t>
            </a:r>
          </a:p>
          <a:p>
            <a:r>
              <a:rPr lang="nl-NL" u="sng"/>
              <a:t>Richtlijn Z&amp;S</a:t>
            </a:r>
            <a:r>
              <a:rPr lang="nl-NL"/>
              <a:t>:</a:t>
            </a:r>
          </a:p>
          <a:p>
            <a:pPr>
              <a:buNone/>
            </a:pPr>
            <a:r>
              <a:rPr lang="nl-NL" i="0"/>
              <a:t>‘Spiritualiteit is de </a:t>
            </a:r>
            <a:r>
              <a:rPr lang="nl-NL" i="0" u="sng"/>
              <a:t>dynamische</a:t>
            </a:r>
            <a:r>
              <a:rPr lang="nl-NL" i="0"/>
              <a:t> dimensie van het menselijk leven die betrekking heeft op de </a:t>
            </a:r>
            <a:r>
              <a:rPr lang="nl-NL" i="0" u="sng"/>
              <a:t>manier</a:t>
            </a:r>
            <a:r>
              <a:rPr lang="nl-NL" i="0"/>
              <a:t> waarop</a:t>
            </a:r>
          </a:p>
          <a:p>
            <a:pPr>
              <a:buNone/>
            </a:pPr>
            <a:r>
              <a:rPr lang="nl-NL" i="0"/>
              <a:t>personen (individueel zowel als in gemeenschap) </a:t>
            </a:r>
            <a:r>
              <a:rPr lang="nl-NL" i="0" u="sng"/>
              <a:t>zin</a:t>
            </a:r>
            <a:r>
              <a:rPr lang="nl-NL" i="0"/>
              <a:t>, </a:t>
            </a:r>
            <a:r>
              <a:rPr lang="nl-NL" i="0" u="sng"/>
              <a:t>doel</a:t>
            </a:r>
            <a:r>
              <a:rPr lang="nl-NL" i="0"/>
              <a:t> en </a:t>
            </a:r>
            <a:r>
              <a:rPr lang="nl-NL" i="0" u="sng"/>
              <a:t>transcendentie</a:t>
            </a:r>
            <a:r>
              <a:rPr lang="nl-NL" i="0"/>
              <a:t> ervaren, uitdrukken en/of</a:t>
            </a:r>
          </a:p>
          <a:p>
            <a:pPr>
              <a:buNone/>
            </a:pPr>
            <a:r>
              <a:rPr lang="nl-NL" i="0"/>
              <a:t>zoeken </a:t>
            </a:r>
          </a:p>
          <a:p>
            <a:pPr>
              <a:buNone/>
            </a:pPr>
            <a:r>
              <a:rPr lang="nl-NL" i="0"/>
              <a:t>en waarop zij zich </a:t>
            </a:r>
            <a:r>
              <a:rPr lang="nl-NL" i="0" u="sng"/>
              <a:t>verbinden</a:t>
            </a:r>
            <a:r>
              <a:rPr lang="nl-NL" i="0"/>
              <a:t> met/</a:t>
            </a:r>
            <a:r>
              <a:rPr lang="nl-NL" i="0" u="sng"/>
              <a:t>verhouden</a:t>
            </a:r>
            <a:r>
              <a:rPr lang="nl-NL" i="0"/>
              <a:t> tot het moment, zichzelf, anderen, de natuur, het</a:t>
            </a:r>
          </a:p>
          <a:p>
            <a:pPr>
              <a:buNone/>
            </a:pPr>
            <a:r>
              <a:rPr lang="nl-NL" i="0"/>
              <a:t>betekenisvolle en/of het heilige’ </a:t>
            </a:r>
          </a:p>
          <a:p>
            <a:pPr>
              <a:buNone/>
            </a:pPr>
            <a:r>
              <a:rPr lang="nl-NL" sz="1000" i="0"/>
              <a:t>[</a:t>
            </a:r>
            <a:r>
              <a:rPr lang="nl-NL" sz="800" i="0"/>
              <a:t>Nolan2012]</a:t>
            </a:r>
          </a:p>
          <a:p>
            <a:pPr>
              <a:buNone/>
            </a:pPr>
            <a:endParaRPr lang="nl-NL" sz="800" i="1"/>
          </a:p>
          <a:p>
            <a:pPr>
              <a:buNone/>
            </a:pPr>
            <a:r>
              <a:rPr lang="nl-NL" sz="800" i="1"/>
              <a:t>Zingeving is de</a:t>
            </a:r>
            <a:r>
              <a:rPr lang="nl-NL" sz="800" i="1" baseline="0"/>
              <a:t> uitkomst van een spiritueel proces van zoeken naar zin</a:t>
            </a:r>
          </a:p>
          <a:p>
            <a:pPr>
              <a:buNone/>
            </a:pPr>
            <a:endParaRPr lang="nl-NL" sz="800" i="1" baseline="0"/>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latin typeface="+mn-lt"/>
                <a:ea typeface="+mn-ea"/>
                <a:cs typeface="+mn-cs"/>
              </a:rPr>
              <a:t>“het continue proces waarin ieder mens, in interactie met zijn omgeving, betekenis geeft aan zijn leven” (VGVZ)</a:t>
            </a:r>
          </a:p>
          <a:p>
            <a:pPr>
              <a:buNone/>
            </a:pPr>
            <a:endParaRPr lang="nl-NL" sz="800" i="1"/>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latin typeface="+mn-lt"/>
                <a:ea typeface="+mn-ea"/>
                <a:cs typeface="+mn-cs"/>
              </a:rPr>
              <a:t>“Mensen zoeken naar de zin van wat hen overkomt, naar iets wat steun geeft en hen helpt om verder te kunnen. En ze hebben er behoefte aan dat hun leven betekenis heeft. Wat hen daarbij inspireert en kracht geeft, noemen we ook wel spiritualiteit… Spiritualiteit hangt voor veel mensen samen met een geloof of een godsdienst, waarin zij inspiratie en oriëntatie voor hun leven vinden. [maar valt daar niet mee samen].”  (Tja wat zal ik zeggen)</a:t>
            </a:r>
          </a:p>
          <a:p>
            <a:endParaRPr lang="nl-NL"/>
          </a:p>
        </p:txBody>
      </p:sp>
      <p:sp>
        <p:nvSpPr>
          <p:cNvPr id="4" name="Tijdelijke aanduiding voor dianummer 3"/>
          <p:cNvSpPr>
            <a:spLocks noGrp="1"/>
          </p:cNvSpPr>
          <p:nvPr>
            <p:ph type="sldNum" sz="quarter" idx="10"/>
          </p:nvPr>
        </p:nvSpPr>
        <p:spPr/>
        <p:txBody>
          <a:bodyPr/>
          <a:lstStyle/>
          <a:p>
            <a:fld id="{A0581C22-C653-4E3D-86AB-6433F046EC72}" type="slidenum">
              <a:rPr lang="nl-NL" smtClean="0"/>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a:t>Wat inspireert</a:t>
            </a:r>
            <a:r>
              <a:rPr lang="nl-NL" baseline="0"/>
              <a:t>, geeft kracht en oriëntatie </a:t>
            </a:r>
          </a:p>
          <a:p>
            <a:r>
              <a:rPr lang="nl-NL" baseline="0"/>
              <a:t>Motivatie </a:t>
            </a:r>
          </a:p>
          <a:p>
            <a:r>
              <a:rPr lang="nl-NL" baseline="0"/>
              <a:t>Initiatief </a:t>
            </a:r>
          </a:p>
          <a:p>
            <a:r>
              <a:rPr lang="nl-NL" baseline="0"/>
              <a:t>Enthousiasme </a:t>
            </a:r>
            <a:endParaRPr lang="nl-NL"/>
          </a:p>
        </p:txBody>
      </p:sp>
      <p:sp>
        <p:nvSpPr>
          <p:cNvPr id="4" name="Tijdelijke aanduiding voor dianummer 3"/>
          <p:cNvSpPr>
            <a:spLocks noGrp="1"/>
          </p:cNvSpPr>
          <p:nvPr>
            <p:ph type="sldNum" sz="quarter" idx="10"/>
          </p:nvPr>
        </p:nvSpPr>
        <p:spPr/>
        <p:txBody>
          <a:bodyPr/>
          <a:lstStyle/>
          <a:p>
            <a:fld id="{A0581C22-C653-4E3D-86AB-6433F046EC72}" type="slidenum">
              <a:rPr lang="nl-NL" smtClean="0"/>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a:t>Gedurende het hele leven – er is beweging, steeds zoeken bij veranderingen</a:t>
            </a:r>
          </a:p>
          <a:p>
            <a:endParaRPr lang="nl-NL"/>
          </a:p>
          <a:p>
            <a:r>
              <a:rPr lang="nl-NL"/>
              <a:t>** </a:t>
            </a:r>
            <a:r>
              <a:rPr lang="nl-NL" u="sng"/>
              <a:t>Gesprek</a:t>
            </a:r>
            <a:r>
              <a:rPr lang="nl-NL"/>
              <a:t>: In jullie praktijk veel aan de orde –</a:t>
            </a:r>
            <a:r>
              <a:rPr lang="nl-NL" baseline="0"/>
              <a:t> </a:t>
            </a:r>
            <a:r>
              <a:rPr lang="nl-NL" b="1" u="sng" baseline="0"/>
              <a:t>ZOEMEN</a:t>
            </a:r>
            <a:r>
              <a:rPr lang="nl-NL" baseline="0"/>
              <a:t> over levensvragen – snel, associatief </a:t>
            </a:r>
            <a:r>
              <a:rPr lang="nl-NL" b="1" u="sng" baseline="0"/>
              <a:t>2 aan 2 </a:t>
            </a:r>
            <a:r>
              <a:rPr lang="nl-NL" baseline="0"/>
              <a:t>vragen noemen die je tegenkomt</a:t>
            </a:r>
          </a:p>
          <a:p>
            <a:endParaRPr lang="nl-NL" baseline="0"/>
          </a:p>
          <a:p>
            <a:pPr marL="228600" indent="-228600">
              <a:buNone/>
            </a:pPr>
            <a:r>
              <a:rPr lang="nl-NL" baseline="0"/>
              <a:t>Als het leven </a:t>
            </a:r>
            <a:r>
              <a:rPr lang="nl-NL" u="sng" baseline="0"/>
              <a:t>niet meer vanzelfsprekend is</a:t>
            </a:r>
            <a:r>
              <a:rPr lang="nl-NL" u="none" baseline="0"/>
              <a:t> komen er vragen, komt er een geestelijk / spiritueel proces op gang, waarin iemand op zoek gaat naar (nieuwe) zingeving</a:t>
            </a:r>
          </a:p>
          <a:p>
            <a:pPr marL="228600" indent="-228600">
              <a:buNone/>
            </a:pPr>
            <a:r>
              <a:rPr lang="nl-NL" u="none" baseline="0"/>
              <a:t>Dit proces vraagt om </a:t>
            </a:r>
            <a:r>
              <a:rPr lang="nl-NL" u="sng" baseline="0"/>
              <a:t>reflectie</a:t>
            </a:r>
            <a:r>
              <a:rPr lang="nl-NL" u="none" baseline="0"/>
              <a:t>, vraagt </a:t>
            </a:r>
            <a:r>
              <a:rPr lang="nl-NL" u="sng" baseline="0"/>
              <a:t>tijd</a:t>
            </a:r>
          </a:p>
          <a:p>
            <a:pPr marL="228600" indent="-228600">
              <a:buNone/>
            </a:pPr>
            <a:endParaRPr lang="nl-NL" u="sng" baseline="0"/>
          </a:p>
          <a:p>
            <a:pPr marL="228600" indent="-228600">
              <a:buNone/>
            </a:pPr>
            <a:r>
              <a:rPr lang="nl-NL" u="none" baseline="0"/>
              <a:t>Soms duidelijk aanwezige vragen</a:t>
            </a:r>
          </a:p>
          <a:p>
            <a:pPr marL="228600" indent="-228600">
              <a:buNone/>
            </a:pPr>
            <a:r>
              <a:rPr lang="nl-NL" u="none" baseline="0"/>
              <a:t>Soms verborgen achter boosheid, verdriet, angst; lichamelijke klachten of psychische klachten (somberheid, piekeren)</a:t>
            </a:r>
          </a:p>
          <a:p>
            <a:endParaRPr lang="nl-NL"/>
          </a:p>
        </p:txBody>
      </p:sp>
      <p:sp>
        <p:nvSpPr>
          <p:cNvPr id="4" name="Tijdelijke aanduiding voor dianummer 3"/>
          <p:cNvSpPr>
            <a:spLocks noGrp="1"/>
          </p:cNvSpPr>
          <p:nvPr>
            <p:ph type="sldNum" sz="quarter" idx="10"/>
          </p:nvPr>
        </p:nvSpPr>
        <p:spPr/>
        <p:txBody>
          <a:bodyPr/>
          <a:lstStyle/>
          <a:p>
            <a:fld id="{A0581C22-C653-4E3D-86AB-6433F046EC72}" type="slidenum">
              <a:rPr lang="nl-NL" smtClean="0"/>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a:t>Maar ook, meer verborgen: </a:t>
            </a:r>
          </a:p>
          <a:p>
            <a:pPr marL="171450" indent="-171450">
              <a:spcBef>
                <a:spcPts val="600"/>
              </a:spcBef>
              <a:buFont typeface="Arial"/>
              <a:buChar char="•"/>
            </a:pPr>
            <a:r>
              <a:rPr lang="nl-NL"/>
              <a:t>Waarom overkomt </a:t>
            </a:r>
            <a:r>
              <a:rPr lang="nl-NL" u="sng"/>
              <a:t>mij</a:t>
            </a:r>
            <a:r>
              <a:rPr lang="nl-NL"/>
              <a:t> dit?</a:t>
            </a:r>
            <a:endParaRPr lang="nl-NL">
              <a:cs typeface="Calibri"/>
            </a:endParaRPr>
          </a:p>
          <a:p>
            <a:pPr marL="171450" indent="-171450">
              <a:spcBef>
                <a:spcPts val="600"/>
              </a:spcBef>
              <a:buFont typeface="Arial"/>
              <a:buChar char="•"/>
            </a:pPr>
            <a:r>
              <a:rPr lang="nl-NL"/>
              <a:t>Wat is nu het goede om te doen?</a:t>
            </a:r>
            <a:endParaRPr lang="nl-NL">
              <a:cs typeface="Calibri"/>
            </a:endParaRPr>
          </a:p>
          <a:p>
            <a:pPr marL="171450" indent="-171450">
              <a:spcBef>
                <a:spcPts val="600"/>
              </a:spcBef>
              <a:buFont typeface="Arial"/>
              <a:buChar char="•"/>
            </a:pPr>
            <a:r>
              <a:rPr lang="nl-NL"/>
              <a:t>Wat heeft mijn leven (nu nog) voor zin?</a:t>
            </a:r>
            <a:endParaRPr lang="nl-NL">
              <a:cs typeface="Calibri"/>
            </a:endParaRPr>
          </a:p>
          <a:p>
            <a:pPr marL="171450" indent="-171450">
              <a:spcBef>
                <a:spcPts val="600"/>
              </a:spcBef>
              <a:buFont typeface="Arial"/>
              <a:buChar char="•"/>
            </a:pPr>
            <a:r>
              <a:rPr lang="nl-NL"/>
              <a:t>Ben ik anderen niet alleen maar tot last?</a:t>
            </a:r>
            <a:endParaRPr lang="nl-NL">
              <a:cs typeface="Calibri"/>
            </a:endParaRPr>
          </a:p>
          <a:p>
            <a:pPr marL="171450" indent="-171450">
              <a:spcBef>
                <a:spcPts val="600"/>
              </a:spcBef>
              <a:buFont typeface="Arial"/>
              <a:buChar char="•"/>
            </a:pPr>
            <a:r>
              <a:rPr lang="nl-NL"/>
              <a:t>Waar haal ik kracht vandaan?</a:t>
            </a:r>
            <a:endParaRPr lang="nl-NL">
              <a:cs typeface="Calibri"/>
            </a:endParaRPr>
          </a:p>
          <a:p>
            <a:pPr marL="171450" indent="-171450">
              <a:spcBef>
                <a:spcPts val="600"/>
              </a:spcBef>
              <a:buFont typeface="Arial"/>
              <a:buChar char="•"/>
            </a:pPr>
            <a:r>
              <a:rPr lang="nl-NL"/>
              <a:t>Waarom laat God / Allah mij in de steek?</a:t>
            </a:r>
            <a:endParaRPr lang="nl-NL">
              <a:cs typeface="Calibri"/>
            </a:endParaRPr>
          </a:p>
          <a:p>
            <a:pPr marL="171450" indent="-171450">
              <a:spcBef>
                <a:spcPts val="600"/>
              </a:spcBef>
              <a:buFont typeface="Arial"/>
              <a:buChar char="•"/>
            </a:pPr>
            <a:r>
              <a:rPr lang="nl-NL"/>
              <a:t>Wie/wat ben ik nog?</a:t>
            </a:r>
            <a:endParaRPr lang="nl-NL">
              <a:cs typeface="Calibri"/>
            </a:endParaRPr>
          </a:p>
          <a:p>
            <a:pPr>
              <a:buFontTx/>
              <a:buChar char="-"/>
            </a:pPr>
            <a:endParaRPr lang="nl-NL">
              <a:cs typeface="Calibri"/>
            </a:endParaRPr>
          </a:p>
          <a:p>
            <a:pPr>
              <a:buFontTx/>
              <a:buChar char="-"/>
            </a:pPr>
            <a:r>
              <a:rPr lang="nl-NL">
                <a:cs typeface="Calibri"/>
              </a:rPr>
              <a:t> Ik kan niet slapen – verschillende dimensies: slaappilletje (lichamelijk dimensie) Angst voor de dood (spiritueel dimensie), zorgen maken over... (sociale dimensie)</a:t>
            </a:r>
          </a:p>
          <a:p>
            <a:pPr>
              <a:buFontTx/>
              <a:buChar char="-"/>
            </a:pPr>
            <a:r>
              <a:rPr lang="nl-NL">
                <a:cs typeface="Calibri"/>
              </a:rPr>
              <a:t>repeterende klachten: signaal dat er iets anders aan de hand is. </a:t>
            </a:r>
            <a:endParaRPr lang="nl-NL"/>
          </a:p>
        </p:txBody>
      </p:sp>
      <p:sp>
        <p:nvSpPr>
          <p:cNvPr id="4" name="Tijdelijke aanduiding voor dianummer 3"/>
          <p:cNvSpPr>
            <a:spLocks noGrp="1"/>
          </p:cNvSpPr>
          <p:nvPr>
            <p:ph type="sldNum" sz="quarter" idx="10"/>
          </p:nvPr>
        </p:nvSpPr>
        <p:spPr/>
        <p:txBody>
          <a:bodyPr/>
          <a:lstStyle/>
          <a:p>
            <a:fld id="{A0581C22-C653-4E3D-86AB-6433F046EC72}" type="slidenum">
              <a:rPr lang="nl-NL" smtClean="0"/>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nl-NL"/>
              <a:t>Klik om stijl te bewerken</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8638F0FA-503B-447F-A02E-6BF1D880434F}" type="datetimeFigureOut">
              <a:rPr lang="nl-NL" smtClean="0"/>
              <a:pPr/>
              <a:t>22-4-2024</a:t>
            </a:fld>
            <a:endParaRPr lang="nl-NL"/>
          </a:p>
        </p:txBody>
      </p:sp>
      <p:sp>
        <p:nvSpPr>
          <p:cNvPr id="5" name="Footer Placeholder 4"/>
          <p:cNvSpPr>
            <a:spLocks noGrp="1"/>
          </p:cNvSpPr>
          <p:nvPr>
            <p:ph type="ftr" sz="quarter" idx="11"/>
          </p:nvPr>
        </p:nvSpPr>
        <p:spPr>
          <a:xfrm>
            <a:off x="533401" y="5936189"/>
            <a:ext cx="4021666" cy="365125"/>
          </a:xfrm>
        </p:spPr>
        <p:txBody>
          <a:bodyPr/>
          <a:lstStyle/>
          <a:p>
            <a:endParaRPr lang="nl-NL"/>
          </a:p>
        </p:txBody>
      </p:sp>
      <p:sp>
        <p:nvSpPr>
          <p:cNvPr id="6" name="Slide Number Placeholder 5"/>
          <p:cNvSpPr>
            <a:spLocks noGrp="1"/>
          </p:cNvSpPr>
          <p:nvPr>
            <p:ph type="sldNum" sz="quarter" idx="12"/>
          </p:nvPr>
        </p:nvSpPr>
        <p:spPr>
          <a:xfrm>
            <a:off x="7010399" y="2750337"/>
            <a:ext cx="1370293" cy="1356442"/>
          </a:xfrm>
        </p:spPr>
        <p:txBody>
          <a:bodyPr/>
          <a:lstStyle/>
          <a:p>
            <a:fld id="{C3EE7185-A582-4542-8FF0-969B3F80C0A5}" type="slidenum">
              <a:rPr lang="nl-NL" smtClean="0"/>
              <a:pPr/>
              <a:t>‹nr.›</a:t>
            </a:fld>
            <a:endParaRPr lang="nl-NL"/>
          </a:p>
        </p:txBody>
      </p:sp>
    </p:spTree>
    <p:extLst>
      <p:ext uri="{BB962C8B-B14F-4D97-AF65-F5344CB8AC3E}">
        <p14:creationId xmlns:p14="http://schemas.microsoft.com/office/powerpoint/2010/main" val="3814361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638F0FA-503B-447F-A02E-6BF1D880434F}" type="datetimeFigureOut">
              <a:rPr lang="nl-NL" smtClean="0"/>
              <a:pPr/>
              <a:t>22-4-2024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a:xfrm>
            <a:off x="7856438" y="4711310"/>
            <a:ext cx="1149836" cy="1090789"/>
          </a:xfrm>
        </p:spPr>
        <p:txBody>
          <a:bodyPr/>
          <a:lstStyle/>
          <a:p>
            <a:fld id="{C3EE7185-A582-4542-8FF0-969B3F80C0A5}" type="slidenum">
              <a:rPr lang="nl-NL" smtClean="0"/>
              <a:pPr/>
              <a:t>‹nr.›</a:t>
            </a:fld>
            <a:endParaRPr lang="nl-NL"/>
          </a:p>
        </p:txBody>
      </p:sp>
    </p:spTree>
    <p:extLst>
      <p:ext uri="{BB962C8B-B14F-4D97-AF65-F5344CB8AC3E}">
        <p14:creationId xmlns:p14="http://schemas.microsoft.com/office/powerpoint/2010/main" val="4185738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638F0FA-503B-447F-A02E-6BF1D880434F}" type="datetimeFigureOut">
              <a:rPr lang="nl-NL" smtClean="0"/>
              <a:pPr/>
              <a:t>22-4-2024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a:xfrm>
            <a:off x="7856438" y="4711616"/>
            <a:ext cx="1149836" cy="1090789"/>
          </a:xfrm>
        </p:spPr>
        <p:txBody>
          <a:bodyPr/>
          <a:lstStyle/>
          <a:p>
            <a:fld id="{C3EE7185-A582-4542-8FF0-969B3F80C0A5}" type="slidenum">
              <a:rPr lang="nl-NL" smtClean="0"/>
              <a:pPr/>
              <a:t>‹nr.›</a:t>
            </a:fld>
            <a:endParaRPr lang="nl-NL"/>
          </a:p>
        </p:txBody>
      </p:sp>
    </p:spTree>
    <p:extLst>
      <p:ext uri="{BB962C8B-B14F-4D97-AF65-F5344CB8AC3E}">
        <p14:creationId xmlns:p14="http://schemas.microsoft.com/office/powerpoint/2010/main" val="2778469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nl-NL"/>
              <a:t>Klik om stijl te bewerken</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638F0FA-503B-447F-A02E-6BF1D880434F}" type="datetimeFigureOut">
              <a:rPr lang="nl-NL" smtClean="0"/>
              <a:pPr/>
              <a:t>22-4-2024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a:xfrm>
            <a:off x="7856438" y="4709926"/>
            <a:ext cx="1149836" cy="1090789"/>
          </a:xfrm>
        </p:spPr>
        <p:txBody>
          <a:bodyPr/>
          <a:lstStyle/>
          <a:p>
            <a:fld id="{C3EE7185-A582-4542-8FF0-969B3F80C0A5}" type="slidenum">
              <a:rPr lang="nl-NL" smtClean="0"/>
              <a:pPr/>
              <a:t>‹nr.›</a:t>
            </a:fld>
            <a:endParaRPr lang="nl-NL"/>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945453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638F0FA-503B-447F-A02E-6BF1D880434F}" type="datetimeFigureOut">
              <a:rPr lang="nl-NL" smtClean="0"/>
              <a:pPr/>
              <a:t>22-4-2024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a:xfrm>
            <a:off x="7856438" y="4709926"/>
            <a:ext cx="1149836" cy="1090789"/>
          </a:xfrm>
        </p:spPr>
        <p:txBody>
          <a:bodyPr/>
          <a:lstStyle/>
          <a:p>
            <a:fld id="{C3EE7185-A582-4542-8FF0-969B3F80C0A5}" type="slidenum">
              <a:rPr lang="nl-NL" smtClean="0"/>
              <a:pPr/>
              <a:t>‹nr.›</a:t>
            </a:fld>
            <a:endParaRPr lang="nl-NL"/>
          </a:p>
        </p:txBody>
      </p:sp>
    </p:spTree>
    <p:extLst>
      <p:ext uri="{BB962C8B-B14F-4D97-AF65-F5344CB8AC3E}">
        <p14:creationId xmlns:p14="http://schemas.microsoft.com/office/powerpoint/2010/main" val="1553494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nl-NL"/>
              <a:t>Klik om stijl te bewerken</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8638F0FA-503B-447F-A02E-6BF1D880434F}" type="datetimeFigureOut">
              <a:rPr lang="nl-NL" smtClean="0"/>
              <a:pPr/>
              <a:t>22-4-2024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C3EE7185-A582-4542-8FF0-969B3F80C0A5}" type="slidenum">
              <a:rPr lang="nl-NL" smtClean="0"/>
              <a:pPr/>
              <a:t>‹nr.›</a:t>
            </a:fld>
            <a:endParaRPr lang="nl-NL"/>
          </a:p>
        </p:txBody>
      </p:sp>
    </p:spTree>
    <p:extLst>
      <p:ext uri="{BB962C8B-B14F-4D97-AF65-F5344CB8AC3E}">
        <p14:creationId xmlns:p14="http://schemas.microsoft.com/office/powerpoint/2010/main" val="4256182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nl-NL"/>
              <a:t>Klik om stijl te bewerken</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8638F0FA-503B-447F-A02E-6BF1D880434F}" type="datetimeFigureOut">
              <a:rPr lang="nl-NL" smtClean="0"/>
              <a:pPr/>
              <a:t>22-4-2024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C3EE7185-A582-4542-8FF0-969B3F80C0A5}" type="slidenum">
              <a:rPr lang="nl-NL" smtClean="0"/>
              <a:pPr/>
              <a:t>‹nr.›</a:t>
            </a:fld>
            <a:endParaRPr lang="nl-NL"/>
          </a:p>
        </p:txBody>
      </p:sp>
    </p:spTree>
    <p:extLst>
      <p:ext uri="{BB962C8B-B14F-4D97-AF65-F5344CB8AC3E}">
        <p14:creationId xmlns:p14="http://schemas.microsoft.com/office/powerpoint/2010/main" val="626816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638F0FA-503B-447F-A02E-6BF1D880434F}" type="datetimeFigureOut">
              <a:rPr lang="nl-NL" smtClean="0"/>
              <a:pPr/>
              <a:t>22-4-2024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3EE7185-A582-4542-8FF0-969B3F80C0A5}" type="slidenum">
              <a:rPr lang="nl-NL" smtClean="0"/>
              <a:pPr/>
              <a:t>‹nr.›</a:t>
            </a:fld>
            <a:endParaRPr lang="nl-NL"/>
          </a:p>
        </p:txBody>
      </p:sp>
    </p:spTree>
    <p:extLst>
      <p:ext uri="{BB962C8B-B14F-4D97-AF65-F5344CB8AC3E}">
        <p14:creationId xmlns:p14="http://schemas.microsoft.com/office/powerpoint/2010/main" val="3503838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8638F0FA-503B-447F-A02E-6BF1D880434F}" type="datetimeFigureOut">
              <a:rPr lang="nl-NL" smtClean="0"/>
              <a:pPr/>
              <a:t>22-4-2024</a:t>
            </a:fld>
            <a:endParaRPr lang="nl-NL"/>
          </a:p>
        </p:txBody>
      </p:sp>
      <p:sp>
        <p:nvSpPr>
          <p:cNvPr id="5" name="Footer Placeholder 4"/>
          <p:cNvSpPr>
            <a:spLocks noGrp="1"/>
          </p:cNvSpPr>
          <p:nvPr>
            <p:ph type="ftr" sz="quarter" idx="11"/>
          </p:nvPr>
        </p:nvSpPr>
        <p:spPr>
          <a:xfrm>
            <a:off x="510241" y="5936189"/>
            <a:ext cx="4518959" cy="365125"/>
          </a:xfrm>
        </p:spPr>
        <p:txBody>
          <a:bodyPr/>
          <a:lstStyle/>
          <a:p>
            <a:endParaRPr lang="nl-NL"/>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C3EE7185-A582-4542-8FF0-969B3F80C0A5}" type="slidenum">
              <a:rPr lang="nl-NL" smtClean="0"/>
              <a:pPr/>
              <a:t>‹nr.›</a:t>
            </a:fld>
            <a:endParaRPr lang="nl-NL"/>
          </a:p>
        </p:txBody>
      </p:sp>
    </p:spTree>
    <p:extLst>
      <p:ext uri="{BB962C8B-B14F-4D97-AF65-F5344CB8AC3E}">
        <p14:creationId xmlns:p14="http://schemas.microsoft.com/office/powerpoint/2010/main" val="3605294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638F0FA-503B-447F-A02E-6BF1D880434F}" type="datetimeFigureOut">
              <a:rPr lang="nl-NL" smtClean="0"/>
              <a:pPr/>
              <a:t>22-4-2024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3EE7185-A582-4542-8FF0-969B3F80C0A5}" type="slidenum">
              <a:rPr lang="nl-NL" smtClean="0"/>
              <a:pPr/>
              <a:t>‹nr.›</a:t>
            </a:fld>
            <a:endParaRPr lang="nl-NL"/>
          </a:p>
        </p:txBody>
      </p:sp>
    </p:spTree>
    <p:extLst>
      <p:ext uri="{BB962C8B-B14F-4D97-AF65-F5344CB8AC3E}">
        <p14:creationId xmlns:p14="http://schemas.microsoft.com/office/powerpoint/2010/main" val="3624454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nl-NL"/>
              <a:t>Klik om stijl te bewerken</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5365810" y="5936188"/>
            <a:ext cx="2057400" cy="365125"/>
          </a:xfrm>
        </p:spPr>
        <p:txBody>
          <a:bodyPr/>
          <a:lstStyle/>
          <a:p>
            <a:fld id="{8638F0FA-503B-447F-A02E-6BF1D880434F}" type="datetimeFigureOut">
              <a:rPr lang="nl-NL" smtClean="0"/>
              <a:pPr/>
              <a:t>22-4-2024</a:t>
            </a:fld>
            <a:endParaRPr lang="nl-NL"/>
          </a:p>
        </p:txBody>
      </p:sp>
      <p:sp>
        <p:nvSpPr>
          <p:cNvPr id="5" name="Footer Placeholder 4"/>
          <p:cNvSpPr>
            <a:spLocks noGrp="1"/>
          </p:cNvSpPr>
          <p:nvPr>
            <p:ph type="ftr" sz="quarter" idx="11"/>
          </p:nvPr>
        </p:nvSpPr>
        <p:spPr>
          <a:xfrm>
            <a:off x="533400" y="5936189"/>
            <a:ext cx="4834673" cy="365125"/>
          </a:xfrm>
        </p:spPr>
        <p:txBody>
          <a:bodyPr/>
          <a:lstStyle/>
          <a:p>
            <a:endParaRPr lang="nl-NL"/>
          </a:p>
        </p:txBody>
      </p:sp>
      <p:sp>
        <p:nvSpPr>
          <p:cNvPr id="6" name="Slide Number Placeholder 5"/>
          <p:cNvSpPr>
            <a:spLocks noGrp="1"/>
          </p:cNvSpPr>
          <p:nvPr>
            <p:ph type="sldNum" sz="quarter" idx="12"/>
          </p:nvPr>
        </p:nvSpPr>
        <p:spPr>
          <a:xfrm>
            <a:off x="7856438" y="2869896"/>
            <a:ext cx="1149836" cy="1090789"/>
          </a:xfrm>
        </p:spPr>
        <p:txBody>
          <a:bodyPr/>
          <a:lstStyle/>
          <a:p>
            <a:fld id="{C3EE7185-A582-4542-8FF0-969B3F80C0A5}" type="slidenum">
              <a:rPr lang="nl-NL" smtClean="0"/>
              <a:pPr/>
              <a:t>‹nr.›</a:t>
            </a:fld>
            <a:endParaRPr lang="nl-NL"/>
          </a:p>
        </p:txBody>
      </p:sp>
    </p:spTree>
    <p:extLst>
      <p:ext uri="{BB962C8B-B14F-4D97-AF65-F5344CB8AC3E}">
        <p14:creationId xmlns:p14="http://schemas.microsoft.com/office/powerpoint/2010/main" val="357002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nl-NL"/>
              <a:t>Klik om stijl te bewerken</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638F0FA-503B-447F-A02E-6BF1D880434F}" type="datetimeFigureOut">
              <a:rPr lang="nl-NL" smtClean="0"/>
              <a:pPr/>
              <a:t>22-4-2024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3EE7185-A582-4542-8FF0-969B3F80C0A5}" type="slidenum">
              <a:rPr lang="nl-NL" smtClean="0"/>
              <a:pPr/>
              <a:t>‹nr.›</a:t>
            </a:fld>
            <a:endParaRPr lang="nl-NL"/>
          </a:p>
        </p:txBody>
      </p:sp>
    </p:spTree>
    <p:extLst>
      <p:ext uri="{BB962C8B-B14F-4D97-AF65-F5344CB8AC3E}">
        <p14:creationId xmlns:p14="http://schemas.microsoft.com/office/powerpoint/2010/main" val="384739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nl-NL"/>
              <a:t>Klik om stijl te bewerken</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531638" y="3030009"/>
            <a:ext cx="3367045" cy="290617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061129" y="3030009"/>
            <a:ext cx="3367044" cy="290617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638F0FA-503B-447F-A02E-6BF1D880434F}" type="datetimeFigureOut">
              <a:rPr lang="nl-NL" smtClean="0"/>
              <a:pPr/>
              <a:t>22-4-2024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C3EE7185-A582-4542-8FF0-969B3F80C0A5}" type="slidenum">
              <a:rPr lang="nl-NL" smtClean="0"/>
              <a:pPr/>
              <a:t>‹nr.›</a:t>
            </a:fld>
            <a:endParaRPr lang="nl-NL"/>
          </a:p>
        </p:txBody>
      </p:sp>
    </p:spTree>
    <p:extLst>
      <p:ext uri="{BB962C8B-B14F-4D97-AF65-F5344CB8AC3E}">
        <p14:creationId xmlns:p14="http://schemas.microsoft.com/office/powerpoint/2010/main" val="2550481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8638F0FA-503B-447F-A02E-6BF1D880434F}" type="datetimeFigureOut">
              <a:rPr lang="nl-NL" smtClean="0"/>
              <a:pPr/>
              <a:t>22-4-2024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C3EE7185-A582-4542-8FF0-969B3F80C0A5}" type="slidenum">
              <a:rPr lang="nl-NL" smtClean="0"/>
              <a:pPr/>
              <a:t>‹nr.›</a:t>
            </a:fld>
            <a:endParaRPr lang="nl-NL"/>
          </a:p>
        </p:txBody>
      </p:sp>
    </p:spTree>
    <p:extLst>
      <p:ext uri="{BB962C8B-B14F-4D97-AF65-F5344CB8AC3E}">
        <p14:creationId xmlns:p14="http://schemas.microsoft.com/office/powerpoint/2010/main" val="1691217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638F0FA-503B-447F-A02E-6BF1D880434F}" type="datetimeFigureOut">
              <a:rPr lang="nl-NL" smtClean="0"/>
              <a:pPr/>
              <a:t>22-4-2024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C3EE7185-A582-4542-8FF0-969B3F80C0A5}" type="slidenum">
              <a:rPr lang="nl-NL" smtClean="0"/>
              <a:pPr/>
              <a:t>‹nr.›</a:t>
            </a:fld>
            <a:endParaRPr lang="nl-NL"/>
          </a:p>
        </p:txBody>
      </p:sp>
    </p:spTree>
    <p:extLst>
      <p:ext uri="{BB962C8B-B14F-4D97-AF65-F5344CB8AC3E}">
        <p14:creationId xmlns:p14="http://schemas.microsoft.com/office/powerpoint/2010/main" val="2524121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638F0FA-503B-447F-A02E-6BF1D880434F}" type="datetimeFigureOut">
              <a:rPr lang="nl-NL" smtClean="0"/>
              <a:pPr/>
              <a:t>22-4-2024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3EE7185-A582-4542-8FF0-969B3F80C0A5}" type="slidenum">
              <a:rPr lang="nl-NL" smtClean="0"/>
              <a:pPr/>
              <a:t>‹nr.›</a:t>
            </a:fld>
            <a:endParaRPr lang="nl-NL"/>
          </a:p>
        </p:txBody>
      </p:sp>
    </p:spTree>
    <p:extLst>
      <p:ext uri="{BB962C8B-B14F-4D97-AF65-F5344CB8AC3E}">
        <p14:creationId xmlns:p14="http://schemas.microsoft.com/office/powerpoint/2010/main" val="246066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nl-NL"/>
              <a:t>Klik om stijl te bewerken</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638F0FA-503B-447F-A02E-6BF1D880434F}" type="datetimeFigureOut">
              <a:rPr lang="nl-NL" smtClean="0"/>
              <a:pPr/>
              <a:t>22-4-2024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3EE7185-A582-4542-8FF0-969B3F80C0A5}" type="slidenum">
              <a:rPr lang="nl-NL" smtClean="0"/>
              <a:pPr/>
              <a:t>‹nr.›</a:t>
            </a:fld>
            <a:endParaRPr lang="nl-NL"/>
          </a:p>
        </p:txBody>
      </p:sp>
    </p:spTree>
    <p:extLst>
      <p:ext uri="{BB962C8B-B14F-4D97-AF65-F5344CB8AC3E}">
        <p14:creationId xmlns:p14="http://schemas.microsoft.com/office/powerpoint/2010/main" val="521905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cstate="print">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638F0FA-503B-447F-A02E-6BF1D880434F}" type="datetimeFigureOut">
              <a:rPr lang="nl-NL" smtClean="0"/>
              <a:pPr/>
              <a:t>22-4-2024</a:t>
            </a:fld>
            <a:endParaRPr lang="nl-NL"/>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C3EE7185-A582-4542-8FF0-969B3F80C0A5}" type="slidenum">
              <a:rPr lang="nl-NL" smtClean="0"/>
              <a:pPr/>
              <a:t>‹nr.›</a:t>
            </a:fld>
            <a:endParaRPr lang="nl-NL"/>
          </a:p>
        </p:txBody>
      </p:sp>
    </p:spTree>
    <p:extLst>
      <p:ext uri="{BB962C8B-B14F-4D97-AF65-F5344CB8AC3E}">
        <p14:creationId xmlns:p14="http://schemas.microsoft.com/office/powerpoint/2010/main" val="41710873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about:blank"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png"/><Relationship Id="rId7" Type="http://schemas.openxmlformats.org/officeDocument/2006/relationships/diagramQuickStyle" Target="../diagrams/quickStyle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2.pn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8221A89-FE35-4C46-8874-69154D2A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sresultaat voor zingeving en spiritualiteit"/>
          <p:cNvPicPr/>
          <p:nvPr/>
        </p:nvPicPr>
        <p:blipFill rotWithShape="1">
          <a:blip r:embed="rId3" cstate="print">
            <a:duotone>
              <a:schemeClr val="bg2">
                <a:shade val="45000"/>
                <a:satMod val="135000"/>
              </a:schemeClr>
              <a:prstClr val="white"/>
            </a:duotone>
            <a:alphaModFix amt="41000"/>
          </a:blip>
          <a:srcRect l="6430" r="19235" b="-1"/>
          <a:stretch/>
        </p:blipFill>
        <p:spPr bwMode="auto">
          <a:xfrm>
            <a:off x="-2382" y="10"/>
            <a:ext cx="9144000" cy="6857991"/>
          </a:xfrm>
          <a:prstGeom prst="rect">
            <a:avLst/>
          </a:prstGeom>
          <a:noFill/>
        </p:spPr>
      </p:pic>
      <p:sp>
        <p:nvSpPr>
          <p:cNvPr id="32" name="Rectangle 31">
            <a:extLst>
              <a:ext uri="{FF2B5EF4-FFF2-40B4-BE49-F238E27FC236}">
                <a16:creationId xmlns:a16="http://schemas.microsoft.com/office/drawing/2014/main" id="{259ACC7A-6809-44E9-A594-85696A6C2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6726063"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el 1"/>
          <p:cNvSpPr>
            <a:spLocks noGrp="1"/>
          </p:cNvSpPr>
          <p:nvPr>
            <p:ph type="ctrTitle"/>
          </p:nvPr>
        </p:nvSpPr>
        <p:spPr>
          <a:xfrm>
            <a:off x="510241" y="4402667"/>
            <a:ext cx="6100109" cy="940240"/>
          </a:xfrm>
        </p:spPr>
        <p:txBody>
          <a:bodyPr>
            <a:normAutofit/>
          </a:bodyPr>
          <a:lstStyle/>
          <a:p>
            <a:r>
              <a:rPr lang="nl-NL" sz="2900"/>
              <a:t>Zingeving, Spiritualiteit, Levensvragen</a:t>
            </a:r>
          </a:p>
        </p:txBody>
      </p:sp>
      <p:sp>
        <p:nvSpPr>
          <p:cNvPr id="34" name="Rectangle 33">
            <a:extLst>
              <a:ext uri="{FF2B5EF4-FFF2-40B4-BE49-F238E27FC236}">
                <a16:creationId xmlns:a16="http://schemas.microsoft.com/office/drawing/2014/main" id="{79E62B6A-C5F9-4D52-9F66-877735827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4249541"/>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36" name="Rectangle 35">
            <a:extLst>
              <a:ext uri="{FF2B5EF4-FFF2-40B4-BE49-F238E27FC236}">
                <a16:creationId xmlns:a16="http://schemas.microsoft.com/office/drawing/2014/main" id="{95F95C49-E748-4D32-8417-22E5B6A6F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6726063" cy="275942"/>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7">
            <a:extLst>
              <a:ext uri="{FF2B5EF4-FFF2-40B4-BE49-F238E27FC236}">
                <a16:creationId xmlns:a16="http://schemas.microsoft.com/office/drawing/2014/main" id="{E2AE10EC-5E3B-4FC0-B43F-1E44500096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5902314"/>
            <a:ext cx="2310214" cy="275942"/>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FECAD23-900F-4F1B-A441-6A68749F8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1">
            <a:extLst>
              <a:ext uri="{FF2B5EF4-FFF2-40B4-BE49-F238E27FC236}">
                <a16:creationId xmlns:a16="http://schemas.microsoft.com/office/drawing/2014/main" id="{57943801-CAEC-4F98-9332-2A4D91284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a:extLst>
              <a:ext uri="{FF2B5EF4-FFF2-40B4-BE49-F238E27FC236}">
                <a16:creationId xmlns:a16="http://schemas.microsoft.com/office/drawing/2014/main" id="{8A233090-6C39-4F59-8A0F-86F011A7E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4DCAA0-4BF1-4FB9-97BA-D6BA63041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0702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el 1"/>
          <p:cNvSpPr>
            <a:spLocks noGrp="1"/>
          </p:cNvSpPr>
          <p:nvPr>
            <p:ph type="title"/>
          </p:nvPr>
        </p:nvSpPr>
        <p:spPr>
          <a:xfrm>
            <a:off x="510240" y="753228"/>
            <a:ext cx="5315664" cy="1080938"/>
          </a:xfrm>
        </p:spPr>
        <p:txBody>
          <a:bodyPr>
            <a:normAutofit/>
          </a:bodyPr>
          <a:lstStyle/>
          <a:p>
            <a:r>
              <a:rPr lang="nl-NL" dirty="0"/>
              <a:t>Innerlijke ruimte</a:t>
            </a:r>
          </a:p>
        </p:txBody>
      </p:sp>
      <p:pic>
        <p:nvPicPr>
          <p:cNvPr id="23" name="Picture 17">
            <a:extLst>
              <a:ext uri="{FF2B5EF4-FFF2-40B4-BE49-F238E27FC236}">
                <a16:creationId xmlns:a16="http://schemas.microsoft.com/office/drawing/2014/main" id="{9BC2FEA5-B399-458A-8393-E06CE40DB8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3" name="Tijdelijke aanduiding voor inhoud 2"/>
          <p:cNvSpPr>
            <a:spLocks noGrp="1"/>
          </p:cNvSpPr>
          <p:nvPr>
            <p:ph idx="1"/>
          </p:nvPr>
        </p:nvSpPr>
        <p:spPr>
          <a:xfrm>
            <a:off x="104172" y="2291404"/>
            <a:ext cx="5397791" cy="4353294"/>
          </a:xfrm>
        </p:spPr>
        <p:txBody>
          <a:bodyPr>
            <a:normAutofit/>
          </a:bodyPr>
          <a:lstStyle/>
          <a:p>
            <a:pPr>
              <a:buNone/>
            </a:pPr>
            <a:r>
              <a:rPr lang="nl-NL" sz="2200" dirty="0"/>
              <a:t>Ontspanning, vrij van oordeel, ‘laten’</a:t>
            </a:r>
            <a:br>
              <a:rPr lang="nl-NL" sz="2200" dirty="0"/>
            </a:br>
            <a:endParaRPr lang="nl-NL" sz="2200" dirty="0"/>
          </a:p>
          <a:p>
            <a:pPr marL="266700" lvl="2"/>
            <a:r>
              <a:rPr lang="nl-NL" sz="2200" dirty="0"/>
              <a:t>Hoe meer bij zorgverlener – goed  kunnen luisteren</a:t>
            </a:r>
          </a:p>
          <a:p>
            <a:pPr marL="266700" lvl="2"/>
            <a:r>
              <a:rPr lang="nl-NL" sz="2200" dirty="0"/>
              <a:t>Hoe meer bij patiënt – beter kunnen vertellen</a:t>
            </a:r>
          </a:p>
          <a:p>
            <a:pPr marL="266700" lvl="2"/>
            <a:endParaRPr lang="nl-NL" sz="2200" dirty="0"/>
          </a:p>
          <a:p>
            <a:pPr marL="266700" lvl="2"/>
            <a:r>
              <a:rPr lang="nl-NL" sz="2200" dirty="0"/>
              <a:t>Even oefenen…</a:t>
            </a:r>
          </a:p>
          <a:p>
            <a:pPr marL="266700" lvl="2"/>
            <a:endParaRPr lang="nl-NL" sz="2200" dirty="0"/>
          </a:p>
          <a:p>
            <a:pPr marL="266700" lvl="2"/>
            <a:r>
              <a:rPr lang="nl-NL" sz="2200" dirty="0"/>
              <a:t>Voorbeeld animatie: </a:t>
            </a:r>
            <a:r>
              <a:rPr lang="nl-NL" sz="2200" dirty="0">
                <a:hlinkClick r:id="rId5"/>
              </a:rPr>
              <a:t>Diamantmodel</a:t>
            </a:r>
            <a:br>
              <a:rPr lang="nl-NL" sz="2200" dirty="0"/>
            </a:br>
            <a:r>
              <a:rPr lang="nl-NL" sz="2200" dirty="0"/>
              <a:t>Thema’s bij palliatieve zorg</a:t>
            </a:r>
          </a:p>
          <a:p>
            <a:pPr lvl="2"/>
            <a:endParaRPr lang="nl-NL" sz="1400" dirty="0"/>
          </a:p>
        </p:txBody>
      </p:sp>
      <p:pic>
        <p:nvPicPr>
          <p:cNvPr id="5" name="Afbeelding 4" descr="elementair"/>
          <p:cNvPicPr/>
          <p:nvPr/>
        </p:nvPicPr>
        <p:blipFill>
          <a:blip r:embed="rId6" cstate="print"/>
          <a:stretch>
            <a:fillRect/>
          </a:stretch>
        </p:blipFill>
        <p:spPr bwMode="auto">
          <a:xfrm>
            <a:off x="6140318" y="2152552"/>
            <a:ext cx="2518858" cy="2552896"/>
          </a:xfrm>
          <a:prstGeom prst="rect">
            <a:avLst/>
          </a:prstGeom>
          <a:noFill/>
          <a:ln>
            <a:noFill/>
          </a:ln>
          <a:effectLst>
            <a:outerShdw blurRad="76200" dist="63500" dir="5040000" algn="tl" rotWithShape="0">
              <a:srgbClr val="000000">
                <a:alpha val="41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3FECAD23-900F-4F1B-A441-6A68749F8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a:extLst>
              <a:ext uri="{FF2B5EF4-FFF2-40B4-BE49-F238E27FC236}">
                <a16:creationId xmlns:a16="http://schemas.microsoft.com/office/drawing/2014/main" id="{57943801-CAEC-4F98-9332-2A4D91284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6" name="Rectangle 55">
            <a:extLst>
              <a:ext uri="{FF2B5EF4-FFF2-40B4-BE49-F238E27FC236}">
                <a16:creationId xmlns:a16="http://schemas.microsoft.com/office/drawing/2014/main" id="{8A233090-6C39-4F59-8A0F-86F011A7E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484DCAA0-4BF1-4FB9-97BA-D6BA63041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0702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9" name="Tekstvak 8">
            <a:extLst>
              <a:ext uri="{FF2B5EF4-FFF2-40B4-BE49-F238E27FC236}">
                <a16:creationId xmlns:a16="http://schemas.microsoft.com/office/drawing/2014/main" id="{3593C3CE-37A0-493F-B1C9-EE1908516956}"/>
              </a:ext>
            </a:extLst>
          </p:cNvPr>
          <p:cNvSpPr txBox="1"/>
          <p:nvPr/>
        </p:nvSpPr>
        <p:spPr>
          <a:xfrm>
            <a:off x="510240" y="753228"/>
            <a:ext cx="5315664" cy="108093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a:latin typeface="+mj-lt"/>
                <a:ea typeface="+mj-ea"/>
                <a:cs typeface="+mj-cs"/>
              </a:rPr>
              <a:t>Wie is hij?</a:t>
            </a:r>
          </a:p>
        </p:txBody>
      </p:sp>
      <p:pic>
        <p:nvPicPr>
          <p:cNvPr id="60" name="Picture 59">
            <a:extLst>
              <a:ext uri="{FF2B5EF4-FFF2-40B4-BE49-F238E27FC236}">
                <a16:creationId xmlns:a16="http://schemas.microsoft.com/office/drawing/2014/main" id="{9BC2FEA5-B399-458A-8393-E06CE40DB8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7" name="Tijdelijke aanduiding voor inhoud 6">
            <a:extLst>
              <a:ext uri="{FF2B5EF4-FFF2-40B4-BE49-F238E27FC236}">
                <a16:creationId xmlns:a16="http://schemas.microsoft.com/office/drawing/2014/main" id="{4C7C6935-687E-42E9-A8BE-116865B6BF0A}"/>
              </a:ext>
            </a:extLst>
          </p:cNvPr>
          <p:cNvSpPr>
            <a:spLocks noGrp="1"/>
          </p:cNvSpPr>
          <p:nvPr>
            <p:ph idx="1"/>
          </p:nvPr>
        </p:nvSpPr>
        <p:spPr>
          <a:xfrm>
            <a:off x="510240" y="2336873"/>
            <a:ext cx="4817409" cy="3599316"/>
          </a:xfrm>
        </p:spPr>
        <p:txBody>
          <a:bodyPr vert="horz" lIns="91440" tIns="45720" rIns="91440" bIns="45720" rtlCol="0">
            <a:normAutofit/>
          </a:bodyPr>
          <a:lstStyle/>
          <a:p>
            <a:r>
              <a:rPr lang="en-US" sz="400" dirty="0"/>
              <a:t>.</a:t>
            </a:r>
          </a:p>
          <a:p>
            <a:r>
              <a:rPr lang="en-US" sz="400" dirty="0"/>
              <a:t>.</a:t>
            </a:r>
          </a:p>
          <a:p>
            <a:r>
              <a:rPr lang="en-US" sz="400" dirty="0"/>
              <a:t>.</a:t>
            </a:r>
          </a:p>
          <a:p>
            <a:r>
              <a:rPr lang="en-US" sz="400" dirty="0"/>
              <a:t>.</a:t>
            </a:r>
          </a:p>
          <a:p>
            <a:r>
              <a:rPr lang="en-US" sz="400" dirty="0"/>
              <a:t>.</a:t>
            </a:r>
          </a:p>
          <a:p>
            <a:r>
              <a:rPr lang="en-US" sz="400" dirty="0"/>
              <a:t>.</a:t>
            </a:r>
          </a:p>
          <a:p>
            <a:r>
              <a:rPr lang="en-US" sz="400" dirty="0"/>
              <a:t>.</a:t>
            </a:r>
          </a:p>
          <a:p>
            <a:r>
              <a:rPr lang="en-US" sz="400" dirty="0"/>
              <a:t>.</a:t>
            </a:r>
          </a:p>
          <a:p>
            <a:r>
              <a:rPr lang="en-US" sz="400" dirty="0"/>
              <a:t>.</a:t>
            </a:r>
          </a:p>
          <a:p>
            <a:r>
              <a:rPr lang="en-US" sz="400" dirty="0"/>
              <a:t>.</a:t>
            </a:r>
          </a:p>
          <a:p>
            <a:r>
              <a:rPr lang="en-US" sz="400" dirty="0"/>
              <a:t>.</a:t>
            </a:r>
          </a:p>
          <a:p>
            <a:r>
              <a:rPr lang="en-US" sz="400" dirty="0"/>
              <a:t>.</a:t>
            </a:r>
          </a:p>
          <a:p>
            <a:r>
              <a:rPr lang="en-US" sz="400" dirty="0"/>
              <a:t>.</a:t>
            </a:r>
          </a:p>
          <a:p>
            <a:r>
              <a:rPr lang="en-US" sz="400" dirty="0"/>
              <a:t>.</a:t>
            </a:r>
          </a:p>
          <a:p>
            <a:r>
              <a:rPr lang="en-US" sz="400" dirty="0"/>
              <a:t>.</a:t>
            </a:r>
          </a:p>
          <a:p>
            <a:r>
              <a:rPr lang="en-US" sz="400" dirty="0"/>
              <a:t>.</a:t>
            </a:r>
          </a:p>
          <a:p>
            <a:r>
              <a:rPr lang="en-US" sz="400" dirty="0"/>
              <a:t>.</a:t>
            </a:r>
          </a:p>
          <a:p>
            <a:r>
              <a:rPr lang="en-US" sz="400" dirty="0"/>
              <a:t>.</a:t>
            </a:r>
          </a:p>
          <a:p>
            <a:r>
              <a:rPr lang="en-US" sz="400" dirty="0"/>
              <a:t>.</a:t>
            </a:r>
          </a:p>
          <a:p>
            <a:r>
              <a:rPr lang="en-US" sz="400" dirty="0"/>
              <a:t>.</a:t>
            </a:r>
          </a:p>
          <a:p>
            <a:r>
              <a:rPr lang="en-US" sz="400" dirty="0"/>
              <a:t>.</a:t>
            </a:r>
          </a:p>
          <a:p>
            <a:r>
              <a:rPr lang="en-US" sz="400" dirty="0"/>
              <a:t>.</a:t>
            </a:r>
          </a:p>
          <a:p>
            <a:r>
              <a:rPr lang="en-US" sz="400" dirty="0"/>
              <a:t>.</a:t>
            </a:r>
          </a:p>
          <a:p>
            <a:r>
              <a:rPr lang="en-US" sz="400" dirty="0"/>
              <a:t>.</a:t>
            </a:r>
          </a:p>
          <a:p>
            <a:r>
              <a:rPr lang="en-US" sz="400" dirty="0"/>
              <a:t>.</a:t>
            </a:r>
          </a:p>
          <a:p>
            <a:r>
              <a:rPr lang="en-US" sz="400" dirty="0"/>
              <a:t>.</a:t>
            </a:r>
          </a:p>
          <a:p>
            <a:r>
              <a:rPr lang="en-US" sz="400" dirty="0"/>
              <a:t>.</a:t>
            </a:r>
          </a:p>
          <a:p>
            <a:r>
              <a:rPr lang="en-US" sz="400" dirty="0"/>
              <a:t>.</a:t>
            </a:r>
          </a:p>
          <a:p>
            <a:r>
              <a:rPr lang="en-US" sz="400" dirty="0"/>
              <a:t>.</a:t>
            </a:r>
          </a:p>
          <a:p>
            <a:r>
              <a:rPr lang="en-US" sz="400" dirty="0"/>
              <a:t>.</a:t>
            </a:r>
          </a:p>
          <a:p>
            <a:r>
              <a:rPr lang="en-US" sz="400" dirty="0"/>
              <a:t>.</a:t>
            </a:r>
          </a:p>
          <a:p>
            <a:r>
              <a:rPr lang="en-US" sz="400" dirty="0"/>
              <a:t>.</a:t>
            </a:r>
          </a:p>
          <a:p>
            <a:r>
              <a:rPr lang="en-US" sz="400" dirty="0"/>
              <a:t>.</a:t>
            </a:r>
          </a:p>
          <a:p>
            <a:endParaRPr lang="en-US" sz="400" dirty="0"/>
          </a:p>
        </p:txBody>
      </p:sp>
      <p:pic>
        <p:nvPicPr>
          <p:cNvPr id="3" name="Afbeelding 2" descr="Afbeelding met persoon, man, binnen, telefoon&#10;&#10;Automatisch gegenereerde beschrijving">
            <a:extLst>
              <a:ext uri="{FF2B5EF4-FFF2-40B4-BE49-F238E27FC236}">
                <a16:creationId xmlns:a16="http://schemas.microsoft.com/office/drawing/2014/main" id="{388739A0-776C-4F89-83F3-8C7F57E8119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340" r="18006" b="-1"/>
          <a:stretch/>
        </p:blipFill>
        <p:spPr>
          <a:xfrm>
            <a:off x="6140318" y="1904629"/>
            <a:ext cx="2518858" cy="3048742"/>
          </a:xfrm>
          <a:prstGeom prst="rect">
            <a:avLst/>
          </a:prstGeom>
          <a:ln>
            <a:noFill/>
          </a:ln>
          <a:effectLst>
            <a:outerShdw blurRad="76200" dist="63500" dir="5040000" algn="tl" rotWithShape="0">
              <a:srgbClr val="000000">
                <a:alpha val="41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3" name="Picture 32">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35" name="Picture 34">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37" name="Rectangle 36">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39" name="Rectangle 38">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useBgFill="1">
        <p:nvSpPr>
          <p:cNvPr id="41" name="Rectangle 40">
            <a:extLst>
              <a:ext uri="{FF2B5EF4-FFF2-40B4-BE49-F238E27FC236}">
                <a16:creationId xmlns:a16="http://schemas.microsoft.com/office/drawing/2014/main" id="{3FECAD23-900F-4F1B-A441-6A68749F8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57943801-CAEC-4F98-9332-2A4D91284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5" name="Rectangle 44">
            <a:extLst>
              <a:ext uri="{FF2B5EF4-FFF2-40B4-BE49-F238E27FC236}">
                <a16:creationId xmlns:a16="http://schemas.microsoft.com/office/drawing/2014/main" id="{8A233090-6C39-4F59-8A0F-86F011A7E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484DCAA0-4BF1-4FB9-97BA-D6BA63041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0702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el 1">
            <a:extLst>
              <a:ext uri="{FF2B5EF4-FFF2-40B4-BE49-F238E27FC236}">
                <a16:creationId xmlns:a16="http://schemas.microsoft.com/office/drawing/2014/main" id="{6ACA969F-AF45-41EE-A785-519E63B0A838}"/>
              </a:ext>
            </a:extLst>
          </p:cNvPr>
          <p:cNvSpPr>
            <a:spLocks noGrp="1"/>
          </p:cNvSpPr>
          <p:nvPr>
            <p:ph type="title"/>
          </p:nvPr>
        </p:nvSpPr>
        <p:spPr>
          <a:xfrm>
            <a:off x="510240" y="753228"/>
            <a:ext cx="5315664" cy="1080938"/>
          </a:xfrm>
        </p:spPr>
        <p:txBody>
          <a:bodyPr vert="horz" lIns="91440" tIns="45720" rIns="91440" bIns="45720" rtlCol="0" anchor="ctr">
            <a:normAutofit/>
          </a:bodyPr>
          <a:lstStyle/>
          <a:p>
            <a:r>
              <a:rPr lang="en-US"/>
              <a:t>Wie is zij?</a:t>
            </a:r>
          </a:p>
        </p:txBody>
      </p:sp>
      <p:pic>
        <p:nvPicPr>
          <p:cNvPr id="49" name="Picture 48">
            <a:extLst>
              <a:ext uri="{FF2B5EF4-FFF2-40B4-BE49-F238E27FC236}">
                <a16:creationId xmlns:a16="http://schemas.microsoft.com/office/drawing/2014/main" id="{9BC2FEA5-B399-458A-8393-E06CE40DB8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4" name="Tijdelijke aanduiding voor tekst 3">
            <a:extLst>
              <a:ext uri="{FF2B5EF4-FFF2-40B4-BE49-F238E27FC236}">
                <a16:creationId xmlns:a16="http://schemas.microsoft.com/office/drawing/2014/main" id="{B5F12A6B-24F7-46D7-A5C5-CBD0CF53F862}"/>
              </a:ext>
            </a:extLst>
          </p:cNvPr>
          <p:cNvSpPr>
            <a:spLocks noGrp="1"/>
          </p:cNvSpPr>
          <p:nvPr>
            <p:ph type="body" sz="half" idx="2"/>
          </p:nvPr>
        </p:nvSpPr>
        <p:spPr>
          <a:xfrm>
            <a:off x="510240" y="2336873"/>
            <a:ext cx="4817409" cy="3599316"/>
          </a:xfrm>
        </p:spPr>
        <p:txBody>
          <a:bodyPr vert="horz" lIns="91440" tIns="45720" rIns="91440" bIns="45720" rtlCol="0">
            <a:normAutofit/>
          </a:bodyPr>
          <a:lstStyle/>
          <a:p>
            <a:pPr indent="-228600">
              <a:buFont typeface="Arial" panose="020B0604020202020204" pitchFamily="34" charset="0"/>
              <a:buChar char="•"/>
            </a:pPr>
            <a:endParaRPr lang="en-US" sz="1700"/>
          </a:p>
        </p:txBody>
      </p:sp>
      <p:pic>
        <p:nvPicPr>
          <p:cNvPr id="5" name="Afbeelding 5" descr="Afbeelding met persoon, vrouw, kleding, binnen&#10;&#10;Beschrijving is gegenereerd met zeer hoge betrouwbaarheid">
            <a:extLst>
              <a:ext uri="{FF2B5EF4-FFF2-40B4-BE49-F238E27FC236}">
                <a16:creationId xmlns:a16="http://schemas.microsoft.com/office/drawing/2014/main" id="{35E65600-BF33-4A95-9C4E-0FDFF4BECF8D}"/>
              </a:ext>
            </a:extLst>
          </p:cNvPr>
          <p:cNvPicPr>
            <a:picLocks noGrp="1" noChangeAspect="1"/>
          </p:cNvPicPr>
          <p:nvPr>
            <p:ph idx="1"/>
          </p:nvPr>
        </p:nvPicPr>
        <p:blipFill rotWithShape="1">
          <a:blip r:embed="rId6" cstate="print"/>
          <a:srcRect r="3058" b="1"/>
          <a:stretch/>
        </p:blipFill>
        <p:spPr>
          <a:xfrm>
            <a:off x="6140318" y="1539336"/>
            <a:ext cx="2518858" cy="3779328"/>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288671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7" name="Rectangle 26">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0" y="5006045"/>
            <a:ext cx="3723894" cy="144668"/>
          </a:xfrm>
          <a:prstGeom prst="rect">
            <a:avLst/>
          </a:prstGeom>
        </p:spPr>
      </p:pic>
      <p:sp>
        <p:nvSpPr>
          <p:cNvPr id="31" name="Rectangle 30">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el 1"/>
          <p:cNvSpPr>
            <a:spLocks noGrp="1"/>
          </p:cNvSpPr>
          <p:nvPr>
            <p:ph type="title"/>
          </p:nvPr>
        </p:nvSpPr>
        <p:spPr>
          <a:xfrm>
            <a:off x="510240" y="2063262"/>
            <a:ext cx="2804460" cy="2661052"/>
          </a:xfrm>
        </p:spPr>
        <p:txBody>
          <a:bodyPr>
            <a:normAutofit/>
          </a:bodyPr>
          <a:lstStyle/>
          <a:p>
            <a:pPr algn="r"/>
            <a:r>
              <a:rPr lang="nl-NL" sz="3800"/>
              <a:t>ABC van geestelijke verzorging</a:t>
            </a:r>
          </a:p>
        </p:txBody>
      </p:sp>
      <p:graphicFrame>
        <p:nvGraphicFramePr>
          <p:cNvPr id="18" name="Tijdelijke aanduiding voor inhoud 2">
            <a:extLst>
              <a:ext uri="{FF2B5EF4-FFF2-40B4-BE49-F238E27FC236}">
                <a16:creationId xmlns:a16="http://schemas.microsoft.com/office/drawing/2014/main" id="{A55D0A73-197E-43E7-A14A-98594CED7830}"/>
              </a:ext>
            </a:extLst>
          </p:cNvPr>
          <p:cNvGraphicFramePr>
            <a:graphicFrameLocks noGrp="1"/>
          </p:cNvGraphicFramePr>
          <p:nvPr>
            <p:ph idx="1"/>
            <p:extLst>
              <p:ext uri="{D42A27DB-BD31-4B8C-83A1-F6EECF244321}">
                <p14:modId xmlns:p14="http://schemas.microsoft.com/office/powerpoint/2010/main" val="4253599432"/>
              </p:ext>
            </p:extLst>
          </p:nvPr>
        </p:nvGraphicFramePr>
        <p:xfrm>
          <a:off x="3963591" y="639763"/>
          <a:ext cx="4695825" cy="5578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Meer lezen</a:t>
            </a:r>
          </a:p>
        </p:txBody>
      </p:sp>
      <p:sp>
        <p:nvSpPr>
          <p:cNvPr id="3" name="Tijdelijke aanduiding voor inhoud 2"/>
          <p:cNvSpPr>
            <a:spLocks noGrp="1"/>
          </p:cNvSpPr>
          <p:nvPr>
            <p:ph idx="1"/>
          </p:nvPr>
        </p:nvSpPr>
        <p:spPr>
          <a:xfrm>
            <a:off x="533400" y="2336873"/>
            <a:ext cx="8448554" cy="4075502"/>
          </a:xfrm>
        </p:spPr>
        <p:txBody>
          <a:bodyPr>
            <a:normAutofit/>
          </a:bodyPr>
          <a:lstStyle/>
          <a:p>
            <a:pPr marL="0" indent="0">
              <a:buNone/>
            </a:pPr>
            <a:r>
              <a:rPr lang="nl-NL" dirty="0"/>
              <a:t>Documenten:</a:t>
            </a:r>
          </a:p>
          <a:p>
            <a:r>
              <a:rPr lang="nl-NL" dirty="0"/>
              <a:t>Kwaliteitsstandaard levensvragen</a:t>
            </a:r>
          </a:p>
          <a:p>
            <a:r>
              <a:rPr lang="nl-NL" dirty="0"/>
              <a:t>Richtlijn zingeving en spiritualiteit in de palliatieve zorg</a:t>
            </a:r>
          </a:p>
          <a:p>
            <a:endParaRPr lang="nl-NL" dirty="0"/>
          </a:p>
          <a:p>
            <a:pPr marL="0" indent="0">
              <a:buNone/>
            </a:pPr>
            <a:r>
              <a:rPr lang="nl-NL" dirty="0"/>
              <a:t>Websites: </a:t>
            </a:r>
          </a:p>
          <a:p>
            <a:pPr marL="0" indent="0">
              <a:buNone/>
            </a:pPr>
            <a:r>
              <a:rPr lang="nl-NL" dirty="0"/>
              <a:t>Centrum voor levensvragen Drechtsteden, </a:t>
            </a:r>
            <a:r>
              <a:rPr lang="nl-NL" dirty="0" err="1"/>
              <a:t>Goricnchem</a:t>
            </a:r>
            <a:r>
              <a:rPr lang="nl-NL" dirty="0"/>
              <a:t> e.o.</a:t>
            </a:r>
          </a:p>
          <a:p>
            <a:r>
              <a:rPr lang="nl-NL" dirty="0">
                <a:hlinkClick r:id="rId3"/>
              </a:rPr>
              <a:t>https://centrum-levensvragen.</a:t>
            </a:r>
            <a:r>
              <a:rPr lang="nl-NL">
                <a:hlinkClick r:id="rId3"/>
              </a:rPr>
              <a:t>nl/</a:t>
            </a:r>
            <a:endParaRPr lang="nl-NL" dirty="0"/>
          </a:p>
          <a:p>
            <a:endParaRPr lang="nl-NL" dirty="0"/>
          </a:p>
          <a:p>
            <a:r>
              <a:rPr lang="nl-NL" dirty="0">
                <a:hlinkClick r:id="rId3"/>
              </a:rPr>
              <a:t>www.geestelijkeverzorging.nl</a:t>
            </a:r>
            <a:r>
              <a:rPr lang="nl-NL" dirty="0"/>
              <a:t> </a:t>
            </a:r>
          </a:p>
          <a:p>
            <a:pPr marL="0" indent="0">
              <a:buNone/>
            </a:pPr>
            <a:endParaRPr lang="nl-N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Uitspraken van huisartsen</a:t>
            </a:r>
          </a:p>
        </p:txBody>
      </p:sp>
      <p:sp>
        <p:nvSpPr>
          <p:cNvPr id="3" name="Tijdelijke aanduiding voor inhoud 2"/>
          <p:cNvSpPr>
            <a:spLocks noGrp="1"/>
          </p:cNvSpPr>
          <p:nvPr>
            <p:ph idx="1"/>
          </p:nvPr>
        </p:nvSpPr>
        <p:spPr/>
        <p:txBody>
          <a:bodyPr>
            <a:normAutofit fontScale="85000" lnSpcReduction="10000"/>
          </a:bodyPr>
          <a:lstStyle/>
          <a:p>
            <a:pPr>
              <a:lnSpc>
                <a:spcPct val="110000"/>
              </a:lnSpc>
            </a:pPr>
            <a:r>
              <a:rPr lang="nl-NL" i="1" dirty="0">
                <a:latin typeface="MV Boli" panose="02000500030200090000" pitchFamily="2" charset="0"/>
                <a:cs typeface="MV Boli" panose="02000500030200090000" pitchFamily="2" charset="0"/>
              </a:rPr>
              <a:t>Levensvragen, ja ik weet niet wat ik dan moet zeggen…’</a:t>
            </a:r>
          </a:p>
          <a:p>
            <a:pPr>
              <a:lnSpc>
                <a:spcPct val="110000"/>
              </a:lnSpc>
            </a:pPr>
            <a:r>
              <a:rPr lang="nl-NL" b="1" i="1" dirty="0">
                <a:latin typeface="MV Boli" panose="02000500030200090000" pitchFamily="2" charset="0"/>
                <a:cs typeface="MV Boli" panose="02000500030200090000" pitchFamily="2" charset="0"/>
              </a:rPr>
              <a:t>‘</a:t>
            </a:r>
            <a:r>
              <a:rPr lang="nl-NL" i="1" dirty="0">
                <a:latin typeface="MV Boli" panose="02000500030200090000" pitchFamily="2" charset="0"/>
                <a:cs typeface="MV Boli" panose="02000500030200090000" pitchFamily="2" charset="0"/>
              </a:rPr>
              <a:t>Patiënten komen nooit bij me met spirituele vragen…’</a:t>
            </a:r>
          </a:p>
          <a:p>
            <a:pPr>
              <a:lnSpc>
                <a:spcPct val="110000"/>
              </a:lnSpc>
            </a:pPr>
            <a:r>
              <a:rPr lang="nl-NL" i="1" dirty="0">
                <a:latin typeface="MV Boli" panose="02000500030200090000" pitchFamily="2" charset="0"/>
                <a:cs typeface="MV Boli" panose="02000500030200090000" pitchFamily="2" charset="0"/>
              </a:rPr>
              <a:t>‘Dat doe ik zelf (meestal bij levenseinde)…’</a:t>
            </a:r>
          </a:p>
          <a:p>
            <a:pPr>
              <a:lnSpc>
                <a:spcPct val="110000"/>
              </a:lnSpc>
            </a:pPr>
            <a:r>
              <a:rPr lang="nl-NL" i="1" dirty="0">
                <a:latin typeface="MV Boli" panose="02000500030200090000" pitchFamily="2" charset="0"/>
                <a:cs typeface="MV Boli" panose="02000500030200090000" pitchFamily="2" charset="0"/>
              </a:rPr>
              <a:t>‘Daar heb ik geen tijd voor…’</a:t>
            </a:r>
          </a:p>
          <a:p>
            <a:pPr>
              <a:lnSpc>
                <a:spcPct val="110000"/>
              </a:lnSpc>
            </a:pPr>
            <a:r>
              <a:rPr lang="nl-NL" i="1" dirty="0">
                <a:latin typeface="MV Boli" panose="02000500030200090000" pitchFamily="2" charset="0"/>
                <a:cs typeface="MV Boli" panose="02000500030200090000" pitchFamily="2" charset="0"/>
              </a:rPr>
              <a:t>‘Dat moet de patiënt zelf maar regelen…’</a:t>
            </a:r>
          </a:p>
          <a:p>
            <a:pPr>
              <a:lnSpc>
                <a:spcPct val="110000"/>
              </a:lnSpc>
            </a:pPr>
            <a:r>
              <a:rPr lang="nl-NL" i="1" dirty="0">
                <a:latin typeface="MV Boli" panose="02000500030200090000" pitchFamily="2" charset="0"/>
                <a:cs typeface="MV Boli" panose="02000500030200090000" pitchFamily="2" charset="0"/>
              </a:rPr>
              <a:t>‘Ja, heel belangrijk dat daar aandacht voor komt…’</a:t>
            </a:r>
          </a:p>
          <a:p>
            <a:pPr>
              <a:lnSpc>
                <a:spcPct val="110000"/>
              </a:lnSpc>
            </a:pPr>
            <a:r>
              <a:rPr lang="nl-NL" i="1" dirty="0">
                <a:latin typeface="MV Boli" panose="02000500030200090000" pitchFamily="2" charset="0"/>
                <a:cs typeface="MV Boli" panose="02000500030200090000" pitchFamily="2" charset="0"/>
              </a:rPr>
              <a:t>‘Oh, ik ben / die patiënt is niet gelovig…’</a:t>
            </a:r>
            <a:endParaRPr lang="nl-NL" dirty="0">
              <a:latin typeface="MV Boli" panose="02000500030200090000" pitchFamily="2" charset="0"/>
              <a:cs typeface="MV Boli" panose="02000500030200090000" pitchFamily="2" charset="0"/>
            </a:endParaRPr>
          </a:p>
          <a:p>
            <a:endParaRPr lang="nl-NL"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https://gallery.mailchimp.com/eb8fc3bdef87c5f7915040ac4/images/f3ebff94-ab62-4bda-9d27-9f8132c07a85.jpg"/>
          <p:cNvPicPr/>
          <p:nvPr/>
        </p:nvPicPr>
        <p:blipFill>
          <a:blip r:embed="rId3" cstate="print"/>
          <a:srcRect/>
          <a:stretch>
            <a:fillRect/>
          </a:stretch>
        </p:blipFill>
        <p:spPr bwMode="auto">
          <a:xfrm>
            <a:off x="373911" y="2359892"/>
            <a:ext cx="8396177" cy="30194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Plaats in gezondheid en zorg</a:t>
            </a:r>
          </a:p>
        </p:txBody>
      </p:sp>
      <p:sp>
        <p:nvSpPr>
          <p:cNvPr id="3" name="Tijdelijke aanduiding voor inhoud 2"/>
          <p:cNvSpPr>
            <a:spLocks noGrp="1"/>
          </p:cNvSpPr>
          <p:nvPr>
            <p:ph idx="1"/>
          </p:nvPr>
        </p:nvSpPr>
        <p:spPr/>
        <p:txBody>
          <a:bodyPr vert="horz" anchor="t">
            <a:normAutofit lnSpcReduction="10000"/>
          </a:bodyPr>
          <a:lstStyle/>
          <a:p>
            <a:pPr>
              <a:buNone/>
            </a:pPr>
            <a:r>
              <a:rPr lang="nl-NL" dirty="0"/>
              <a:t>Positieve gezondheid</a:t>
            </a:r>
          </a:p>
          <a:p>
            <a:pPr>
              <a:buNone/>
            </a:pPr>
            <a:r>
              <a:rPr lang="nl-NL" sz="1800" dirty="0"/>
              <a:t>Zes dimensies voor zieke en gezonde </a:t>
            </a:r>
          </a:p>
          <a:p>
            <a:pPr>
              <a:buNone/>
            </a:pPr>
            <a:r>
              <a:rPr lang="nl-NL" sz="1800" dirty="0"/>
              <a:t>Mensen (Machteld Huber, huisarts): </a:t>
            </a:r>
            <a:endParaRPr lang="nl-NL" dirty="0"/>
          </a:p>
          <a:p>
            <a:pPr>
              <a:buNone/>
            </a:pPr>
            <a:endParaRPr lang="nl-NL" sz="1800" dirty="0"/>
          </a:p>
          <a:p>
            <a:r>
              <a:rPr lang="nl-NL" sz="1800" dirty="0"/>
              <a:t>Lichaamsfuncties</a:t>
            </a:r>
          </a:p>
          <a:p>
            <a:r>
              <a:rPr lang="nl-NL" sz="1800" dirty="0"/>
              <a:t>Mentaal welbevinden</a:t>
            </a:r>
          </a:p>
          <a:p>
            <a:r>
              <a:rPr lang="nl-NL" sz="1800" u="sng" dirty="0">
                <a:solidFill>
                  <a:schemeClr val="accent5">
                    <a:lumMod val="50000"/>
                  </a:schemeClr>
                </a:solidFill>
              </a:rPr>
              <a:t>Zingeving</a:t>
            </a:r>
          </a:p>
          <a:p>
            <a:r>
              <a:rPr lang="nl-NL" sz="1800" dirty="0"/>
              <a:t>Kwaliteit van leven</a:t>
            </a:r>
          </a:p>
          <a:p>
            <a:r>
              <a:rPr lang="nl-NL" sz="1800" dirty="0"/>
              <a:t>Meedoen </a:t>
            </a:r>
          </a:p>
          <a:p>
            <a:r>
              <a:rPr lang="nl-NL" sz="1800" dirty="0"/>
              <a:t>Dagelijks functioneren</a:t>
            </a:r>
          </a:p>
        </p:txBody>
      </p:sp>
      <p:pic>
        <p:nvPicPr>
          <p:cNvPr id="1026" name="Picture 2" descr="https://www.loketgezondleven.nl/sites/default/files/2018-12/spinnenwebmodel.jpg"/>
          <p:cNvPicPr>
            <a:picLocks noChangeAspect="1" noChangeArrowheads="1"/>
          </p:cNvPicPr>
          <p:nvPr/>
        </p:nvPicPr>
        <p:blipFill rotWithShape="1">
          <a:blip r:embed="rId3" cstate="print"/>
          <a:srcRect l="-523" r="14220"/>
          <a:stretch/>
        </p:blipFill>
        <p:spPr bwMode="auto">
          <a:xfrm>
            <a:off x="4764830" y="2483689"/>
            <a:ext cx="4003315" cy="376237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7"/>
          <p:cNvSpPr>
            <a:spLocks noGrp="1"/>
          </p:cNvSpPr>
          <p:nvPr>
            <p:ph type="title"/>
          </p:nvPr>
        </p:nvSpPr>
        <p:spPr/>
        <p:txBody>
          <a:bodyPr/>
          <a:lstStyle/>
          <a:p>
            <a:r>
              <a:rPr lang="nl-NL"/>
              <a:t>Niet direct zichtbaar</a:t>
            </a:r>
          </a:p>
        </p:txBody>
      </p:sp>
      <p:sp>
        <p:nvSpPr>
          <p:cNvPr id="3" name="Tijdelijke aanduiding voor inhoud 2"/>
          <p:cNvSpPr>
            <a:spLocks noGrp="1"/>
          </p:cNvSpPr>
          <p:nvPr>
            <p:ph idx="1"/>
          </p:nvPr>
        </p:nvSpPr>
        <p:spPr>
          <a:xfrm>
            <a:off x="1075426" y="879966"/>
            <a:ext cx="6849374" cy="5277685"/>
          </a:xfrm>
        </p:spPr>
        <p:txBody>
          <a:bodyPr>
            <a:normAutofit/>
          </a:bodyPr>
          <a:lstStyle/>
          <a:p>
            <a:endParaRPr lang="nl-NL"/>
          </a:p>
          <a:p>
            <a:pPr>
              <a:buNone/>
            </a:pPr>
            <a:br>
              <a:rPr lang="nl-NL"/>
            </a:br>
            <a:endParaRPr lang="nl-NL"/>
          </a:p>
          <a:p>
            <a:endParaRPr lang="nl-NL"/>
          </a:p>
        </p:txBody>
      </p:sp>
      <p:sp>
        <p:nvSpPr>
          <p:cNvPr id="4" name="Oval 3">
            <a:extLst>
              <a:ext uri="{FF2B5EF4-FFF2-40B4-BE49-F238E27FC236}">
                <a16:creationId xmlns:a16="http://schemas.microsoft.com/office/drawing/2014/main" id="{C3104A28-A711-4B13-AB9D-CF94272D7356}"/>
              </a:ext>
            </a:extLst>
          </p:cNvPr>
          <p:cNvSpPr>
            <a:spLocks noChangeArrowheads="1"/>
          </p:cNvSpPr>
          <p:nvPr/>
        </p:nvSpPr>
        <p:spPr bwMode="auto">
          <a:xfrm>
            <a:off x="2267743" y="2275467"/>
            <a:ext cx="4464496" cy="4392488"/>
          </a:xfrm>
          <a:prstGeom prst="ellipse">
            <a:avLst/>
          </a:prstGeom>
          <a:solidFill>
            <a:srgbClr val="FFCC99"/>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50000"/>
              </a:spcBef>
              <a:buNone/>
            </a:pPr>
            <a:endParaRPr lang="nl-NL" altLang="nl-NL" sz="1800">
              <a:latin typeface="Calibri" panose="020F0502020204030204" pitchFamily="34" charset="0"/>
              <a:cs typeface="Calibri" panose="020F0502020204030204" pitchFamily="34" charset="0"/>
            </a:endParaRPr>
          </a:p>
        </p:txBody>
      </p:sp>
      <p:sp>
        <p:nvSpPr>
          <p:cNvPr id="5" name="Tekstvak 4"/>
          <p:cNvSpPr txBox="1"/>
          <p:nvPr/>
        </p:nvSpPr>
        <p:spPr>
          <a:xfrm rot="18361481">
            <a:off x="2425967" y="3084437"/>
            <a:ext cx="1008112" cy="369332"/>
          </a:xfrm>
          <a:prstGeom prst="rect">
            <a:avLst/>
          </a:prstGeom>
          <a:noFill/>
        </p:spPr>
        <p:txBody>
          <a:bodyPr wrap="square" rtlCol="0">
            <a:spAutoFit/>
          </a:bodyPr>
          <a:lstStyle/>
          <a:p>
            <a:r>
              <a:rPr lang="nl-NL" altLang="nl-NL" dirty="0" err="1">
                <a:latin typeface="Calibri" panose="020F0502020204030204" pitchFamily="34" charset="0"/>
                <a:cs typeface="Calibri" panose="020F0502020204030204" pitchFamily="34" charset="0"/>
              </a:rPr>
              <a:t>psycho</a:t>
            </a:r>
            <a:r>
              <a:rPr lang="nl-NL" altLang="nl-NL" dirty="0">
                <a:latin typeface="Calibri" panose="020F0502020204030204" pitchFamily="34" charset="0"/>
                <a:cs typeface="Calibri" panose="020F0502020204030204" pitchFamily="34" charset="0"/>
              </a:rPr>
              <a:t>-</a:t>
            </a:r>
            <a:endParaRPr lang="nl-NL" dirty="0"/>
          </a:p>
        </p:txBody>
      </p:sp>
      <p:sp>
        <p:nvSpPr>
          <p:cNvPr id="7" name="Tekstvak 6"/>
          <p:cNvSpPr txBox="1"/>
          <p:nvPr/>
        </p:nvSpPr>
        <p:spPr>
          <a:xfrm rot="3695993">
            <a:off x="5785098" y="3431356"/>
            <a:ext cx="1008112" cy="369332"/>
          </a:xfrm>
          <a:prstGeom prst="rect">
            <a:avLst/>
          </a:prstGeom>
          <a:noFill/>
        </p:spPr>
        <p:txBody>
          <a:bodyPr wrap="square" rtlCol="0">
            <a:spAutoFit/>
          </a:bodyPr>
          <a:lstStyle/>
          <a:p>
            <a:r>
              <a:rPr lang="nl-NL" altLang="nl-NL" dirty="0">
                <a:latin typeface="Calibri" panose="020F0502020204030204" pitchFamily="34" charset="0"/>
                <a:cs typeface="Calibri" panose="020F0502020204030204" pitchFamily="34" charset="0"/>
              </a:rPr>
              <a:t>sociaal</a:t>
            </a:r>
            <a:endParaRPr lang="nl-NL" dirty="0"/>
          </a:p>
        </p:txBody>
      </p:sp>
      <p:sp>
        <p:nvSpPr>
          <p:cNvPr id="8" name="Tekstvak 7"/>
          <p:cNvSpPr txBox="1"/>
          <p:nvPr/>
        </p:nvSpPr>
        <p:spPr>
          <a:xfrm>
            <a:off x="3859904" y="6188877"/>
            <a:ext cx="1224136" cy="369332"/>
          </a:xfrm>
          <a:prstGeom prst="rect">
            <a:avLst/>
          </a:prstGeom>
          <a:noFill/>
        </p:spPr>
        <p:txBody>
          <a:bodyPr wrap="square" rtlCol="0">
            <a:spAutoFit/>
          </a:bodyPr>
          <a:lstStyle/>
          <a:p>
            <a:r>
              <a:rPr lang="nl-NL" altLang="nl-NL" dirty="0">
                <a:latin typeface="Calibri" panose="020F0502020204030204" pitchFamily="34" charset="0"/>
                <a:cs typeface="Calibri" panose="020F0502020204030204" pitchFamily="34" charset="0"/>
              </a:rPr>
              <a:t>lichamelijk</a:t>
            </a:r>
            <a:endParaRPr lang="nl-NL" dirty="0"/>
          </a:p>
        </p:txBody>
      </p:sp>
      <p:sp>
        <p:nvSpPr>
          <p:cNvPr id="12" name="Ovaal 11"/>
          <p:cNvSpPr/>
          <p:nvPr/>
        </p:nvSpPr>
        <p:spPr>
          <a:xfrm>
            <a:off x="3806827" y="3755633"/>
            <a:ext cx="1368152"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AutoShape 17">
            <a:extLst>
              <a:ext uri="{FF2B5EF4-FFF2-40B4-BE49-F238E27FC236}">
                <a16:creationId xmlns:a16="http://schemas.microsoft.com/office/drawing/2014/main" id="{B99DCA91-4A24-4776-9875-FC92F788D284}"/>
              </a:ext>
            </a:extLst>
          </p:cNvPr>
          <p:cNvSpPr>
            <a:spLocks noChangeArrowheads="1"/>
          </p:cNvSpPr>
          <p:nvPr/>
        </p:nvSpPr>
        <p:spPr bwMode="auto">
          <a:xfrm rot="5400000">
            <a:off x="4014772" y="5504235"/>
            <a:ext cx="914400" cy="364331"/>
          </a:xfrm>
          <a:prstGeom prst="rightArrow">
            <a:avLst>
              <a:gd name="adj1" fmla="val 49676"/>
              <a:gd name="adj2" fmla="val 92154"/>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nl-NL" altLang="nl-NL" sz="1800">
              <a:solidFill>
                <a:srgbClr val="0070C0"/>
              </a:solidFill>
              <a:latin typeface="Calibri" panose="020F0502020204030204" pitchFamily="34" charset="0"/>
              <a:cs typeface="Calibri" panose="020F0502020204030204" pitchFamily="34" charset="0"/>
            </a:endParaRPr>
          </a:p>
        </p:txBody>
      </p:sp>
      <p:sp>
        <p:nvSpPr>
          <p:cNvPr id="15" name="AutoShape 17">
            <a:extLst>
              <a:ext uri="{FF2B5EF4-FFF2-40B4-BE49-F238E27FC236}">
                <a16:creationId xmlns:a16="http://schemas.microsoft.com/office/drawing/2014/main" id="{B99DCA91-4A24-4776-9875-FC92F788D284}"/>
              </a:ext>
            </a:extLst>
          </p:cNvPr>
          <p:cNvSpPr>
            <a:spLocks noChangeArrowheads="1"/>
          </p:cNvSpPr>
          <p:nvPr/>
        </p:nvSpPr>
        <p:spPr bwMode="auto">
          <a:xfrm rot="13159357">
            <a:off x="3076486" y="3580951"/>
            <a:ext cx="914400" cy="364331"/>
          </a:xfrm>
          <a:prstGeom prst="rightArrow">
            <a:avLst>
              <a:gd name="adj1" fmla="val 49676"/>
              <a:gd name="adj2" fmla="val 92154"/>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nl-NL" altLang="nl-NL" sz="1800">
              <a:solidFill>
                <a:srgbClr val="0070C0"/>
              </a:solidFill>
              <a:latin typeface="Calibri" panose="020F0502020204030204" pitchFamily="34" charset="0"/>
              <a:cs typeface="Calibri" panose="020F0502020204030204" pitchFamily="34" charset="0"/>
            </a:endParaRPr>
          </a:p>
        </p:txBody>
      </p:sp>
      <p:sp>
        <p:nvSpPr>
          <p:cNvPr id="16" name="AutoShape 17">
            <a:extLst>
              <a:ext uri="{FF2B5EF4-FFF2-40B4-BE49-F238E27FC236}">
                <a16:creationId xmlns:a16="http://schemas.microsoft.com/office/drawing/2014/main" id="{B99DCA91-4A24-4776-9875-FC92F788D284}"/>
              </a:ext>
            </a:extLst>
          </p:cNvPr>
          <p:cNvSpPr>
            <a:spLocks noChangeArrowheads="1"/>
          </p:cNvSpPr>
          <p:nvPr/>
        </p:nvSpPr>
        <p:spPr bwMode="auto">
          <a:xfrm rot="19580240">
            <a:off x="5179077" y="3704042"/>
            <a:ext cx="914400" cy="364331"/>
          </a:xfrm>
          <a:prstGeom prst="rightArrow">
            <a:avLst>
              <a:gd name="adj1" fmla="val 49676"/>
              <a:gd name="adj2" fmla="val 92154"/>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nl-NL" altLang="nl-NL" sz="1800">
              <a:solidFill>
                <a:srgbClr val="0070C0"/>
              </a:solidFill>
              <a:latin typeface="Calibri" panose="020F0502020204030204" pitchFamily="34" charset="0"/>
              <a:cs typeface="Calibri" panose="020F0502020204030204" pitchFamily="34" charset="0"/>
            </a:endParaRPr>
          </a:p>
        </p:txBody>
      </p:sp>
      <p:sp>
        <p:nvSpPr>
          <p:cNvPr id="10" name="AutoShape 17">
            <a:extLst>
              <a:ext uri="{FF2B5EF4-FFF2-40B4-BE49-F238E27FC236}">
                <a16:creationId xmlns:a16="http://schemas.microsoft.com/office/drawing/2014/main" id="{B99DCA91-4A24-4776-9875-FC92F788D284}"/>
              </a:ext>
            </a:extLst>
          </p:cNvPr>
          <p:cNvSpPr>
            <a:spLocks noChangeArrowheads="1"/>
          </p:cNvSpPr>
          <p:nvPr/>
        </p:nvSpPr>
        <p:spPr bwMode="auto">
          <a:xfrm rot="19580240">
            <a:off x="2602805" y="4956033"/>
            <a:ext cx="1372172" cy="546335"/>
          </a:xfrm>
          <a:prstGeom prst="rightArrow">
            <a:avLst>
              <a:gd name="adj1" fmla="val 49676"/>
              <a:gd name="adj2" fmla="val 92154"/>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nl-NL" altLang="nl-NL" sz="1800">
              <a:solidFill>
                <a:srgbClr val="0070C0"/>
              </a:solidFill>
              <a:latin typeface="Calibri" panose="020F0502020204030204" pitchFamily="34" charset="0"/>
              <a:cs typeface="Calibri" panose="020F0502020204030204" pitchFamily="34" charset="0"/>
            </a:endParaRPr>
          </a:p>
        </p:txBody>
      </p:sp>
      <p:sp>
        <p:nvSpPr>
          <p:cNvPr id="11" name="AutoShape 17">
            <a:extLst>
              <a:ext uri="{FF2B5EF4-FFF2-40B4-BE49-F238E27FC236}">
                <a16:creationId xmlns:a16="http://schemas.microsoft.com/office/drawing/2014/main" id="{B99DCA91-4A24-4776-9875-FC92F788D284}"/>
              </a:ext>
            </a:extLst>
          </p:cNvPr>
          <p:cNvSpPr>
            <a:spLocks noChangeArrowheads="1"/>
          </p:cNvSpPr>
          <p:nvPr/>
        </p:nvSpPr>
        <p:spPr bwMode="auto">
          <a:xfrm rot="13367253">
            <a:off x="4911973" y="5077468"/>
            <a:ext cx="1409400" cy="491440"/>
          </a:xfrm>
          <a:prstGeom prst="rightArrow">
            <a:avLst>
              <a:gd name="adj1" fmla="val 47308"/>
              <a:gd name="adj2" fmla="val 92154"/>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nl-NL" altLang="nl-NL" sz="1800">
              <a:latin typeface="Calibri" panose="020F0502020204030204" pitchFamily="34" charset="0"/>
              <a:cs typeface="Calibri" panose="020F0502020204030204" pitchFamily="34" charset="0"/>
            </a:endParaRPr>
          </a:p>
        </p:txBody>
      </p:sp>
      <p:sp>
        <p:nvSpPr>
          <p:cNvPr id="9" name="AutoShape 17">
            <a:extLst>
              <a:ext uri="{FF2B5EF4-FFF2-40B4-BE49-F238E27FC236}">
                <a16:creationId xmlns:a16="http://schemas.microsoft.com/office/drawing/2014/main" id="{B99DCA91-4A24-4776-9875-FC92F788D284}"/>
              </a:ext>
            </a:extLst>
          </p:cNvPr>
          <p:cNvSpPr>
            <a:spLocks noChangeArrowheads="1"/>
          </p:cNvSpPr>
          <p:nvPr/>
        </p:nvSpPr>
        <p:spPr bwMode="auto">
          <a:xfrm rot="5423236">
            <a:off x="3888906" y="2844352"/>
            <a:ext cx="1222161" cy="504187"/>
          </a:xfrm>
          <a:prstGeom prst="rightArrow">
            <a:avLst>
              <a:gd name="adj1" fmla="val 49676"/>
              <a:gd name="adj2" fmla="val 92154"/>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nl-NL" altLang="nl-NL" sz="1800">
              <a:latin typeface="Calibri" panose="020F0502020204030204" pitchFamily="34" charset="0"/>
              <a:cs typeface="Calibri" panose="020F0502020204030204" pitchFamily="34" charset="0"/>
            </a:endParaRPr>
          </a:p>
        </p:txBody>
      </p:sp>
      <p:sp>
        <p:nvSpPr>
          <p:cNvPr id="13" name="Tekstvak 12"/>
          <p:cNvSpPr txBox="1"/>
          <p:nvPr/>
        </p:nvSpPr>
        <p:spPr>
          <a:xfrm>
            <a:off x="3847016" y="4040104"/>
            <a:ext cx="1368152" cy="646331"/>
          </a:xfrm>
          <a:prstGeom prst="rect">
            <a:avLst/>
          </a:prstGeom>
          <a:noFill/>
        </p:spPr>
        <p:txBody>
          <a:bodyPr wrap="square" rtlCol="0">
            <a:spAutoFit/>
          </a:bodyPr>
          <a:lstStyle/>
          <a:p>
            <a:r>
              <a:rPr lang="nl-NL" altLang="nl-NL" dirty="0">
                <a:latin typeface="Calibri" panose="020F0502020204030204" pitchFamily="34" charset="0"/>
                <a:cs typeface="Calibri" panose="020F0502020204030204" pitchFamily="34" charset="0"/>
              </a:rPr>
              <a:t>Zingeving Spiritualiteit</a:t>
            </a:r>
            <a:endParaRPr lang="nl-N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Wat is zingeving/spiritualiteit</a:t>
            </a:r>
          </a:p>
        </p:txBody>
      </p:sp>
      <p:sp>
        <p:nvSpPr>
          <p:cNvPr id="3" name="Tijdelijke aanduiding voor inhoud 2"/>
          <p:cNvSpPr>
            <a:spLocks noGrp="1"/>
          </p:cNvSpPr>
          <p:nvPr>
            <p:ph idx="1"/>
          </p:nvPr>
        </p:nvSpPr>
        <p:spPr/>
        <p:txBody>
          <a:bodyPr vert="horz" anchor="t">
            <a:normAutofit fontScale="85000" lnSpcReduction="20000"/>
          </a:bodyPr>
          <a:lstStyle/>
          <a:p>
            <a:r>
              <a:rPr lang="nl-NL" dirty="0"/>
              <a:t>Geestelijk leven*</a:t>
            </a:r>
            <a:r>
              <a:rPr lang="nl-NL" sz="1100" dirty="0"/>
              <a:t>7</a:t>
            </a:r>
          </a:p>
          <a:p>
            <a:r>
              <a:rPr lang="nl-NL" dirty="0"/>
              <a:t>Betekenis</a:t>
            </a:r>
          </a:p>
          <a:p>
            <a:r>
              <a:rPr lang="nl-NL" dirty="0"/>
              <a:t>Existentiële vragen</a:t>
            </a:r>
          </a:p>
          <a:p>
            <a:r>
              <a:rPr lang="nl-NL" dirty="0"/>
              <a:t>Waarden, levensbeschouwing, filosofie</a:t>
            </a:r>
          </a:p>
          <a:p>
            <a:r>
              <a:rPr lang="nl-NL" dirty="0"/>
              <a:t>Godsdienst, geloof, religie</a:t>
            </a:r>
          </a:p>
          <a:p>
            <a:endParaRPr lang="nl-NL" dirty="0"/>
          </a:p>
          <a:p>
            <a:r>
              <a:rPr lang="nl-NL" dirty="0"/>
              <a:t>Wat raakt jou – wat raakt mij? – Wat geeft je kracht en oriëntatie in je leven en een gevoel van betekenis</a:t>
            </a:r>
          </a:p>
          <a:p>
            <a:endParaRPr lang="nl-NL" dirty="0"/>
          </a:p>
          <a:p>
            <a:r>
              <a:rPr lang="nl-NL" dirty="0"/>
              <a:t>Omstandigheden*</a:t>
            </a:r>
            <a:r>
              <a:rPr lang="nl-NL" sz="1100" dirty="0"/>
              <a:t>8  </a:t>
            </a:r>
            <a:r>
              <a:rPr lang="nl-NL" dirty="0"/>
              <a:t>leiden tot zoeken naar zin, gebeurt via levensvragen </a:t>
            </a:r>
          </a:p>
          <a:p>
            <a:endParaRPr lang="nl-N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34" name="Rectangle 33">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print">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2" name="Tijdelijke aanduiding voor inhoud 1"/>
          <p:cNvSpPr>
            <a:spLocks noGrp="1"/>
          </p:cNvSpPr>
          <p:nvPr>
            <p:ph idx="1"/>
          </p:nvPr>
        </p:nvSpPr>
        <p:spPr>
          <a:xfrm>
            <a:off x="115747" y="2336873"/>
            <a:ext cx="4175715" cy="3599316"/>
          </a:xfrm>
        </p:spPr>
        <p:txBody>
          <a:bodyPr>
            <a:normAutofit/>
          </a:bodyPr>
          <a:lstStyle/>
          <a:p>
            <a:r>
              <a:rPr lang="nl-NL" sz="2000" dirty="0"/>
              <a:t>Gevoelsleven – kunst, muziek, natuur</a:t>
            </a:r>
          </a:p>
          <a:p>
            <a:r>
              <a:rPr lang="nl-NL" sz="2000" dirty="0"/>
              <a:t>Iets doen – bidden, kaars aansteken, mediteren, wandelen</a:t>
            </a:r>
          </a:p>
          <a:p>
            <a:r>
              <a:rPr lang="nl-NL" sz="2000" dirty="0"/>
              <a:t>Studie – inspirerende boeken, teksten</a:t>
            </a:r>
          </a:p>
          <a:p>
            <a:endParaRPr lang="nl-NL" sz="1700" dirty="0"/>
          </a:p>
          <a:p>
            <a:endParaRPr lang="nl-NL" sz="1700" dirty="0"/>
          </a:p>
        </p:txBody>
      </p:sp>
      <p:pic>
        <p:nvPicPr>
          <p:cNvPr id="6" name="Afbeelding 5" descr="Afbeelding met gras, buiten, veld, boom&#10;&#10;Automatisch gegenereerde beschrijving">
            <a:extLst>
              <a:ext uri="{FF2B5EF4-FFF2-40B4-BE49-F238E27FC236}">
                <a16:creationId xmlns:a16="http://schemas.microsoft.com/office/drawing/2014/main" id="{FB045FF8-123F-49C4-AC82-29841D2A71A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738" r="35275" b="-2"/>
          <a:stretch/>
        </p:blipFill>
        <p:spPr>
          <a:xfrm>
            <a:off x="4572000" y="10"/>
            <a:ext cx="4569617" cy="6856310"/>
          </a:xfrm>
          <a:prstGeom prst="rect">
            <a:avLst/>
          </a:prstGeom>
          <a:ln>
            <a:noFill/>
          </a:ln>
          <a:effectLst/>
        </p:spPr>
      </p:pic>
      <p:sp>
        <p:nvSpPr>
          <p:cNvPr id="37" name="Rectangle 36">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487481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3" name="Titel 2"/>
          <p:cNvSpPr>
            <a:spLocks noGrp="1"/>
          </p:cNvSpPr>
          <p:nvPr>
            <p:ph type="title"/>
          </p:nvPr>
        </p:nvSpPr>
        <p:spPr>
          <a:xfrm>
            <a:off x="510240" y="753228"/>
            <a:ext cx="3781222" cy="1080938"/>
          </a:xfrm>
        </p:spPr>
        <p:txBody>
          <a:bodyPr>
            <a:normAutofit/>
          </a:bodyPr>
          <a:lstStyle/>
          <a:p>
            <a:r>
              <a:rPr lang="nl-NL"/>
              <a:t>Accenten in zingeving</a:t>
            </a:r>
            <a:endParaRPr lang="nl-NL" dirty="0"/>
          </a:p>
        </p:txBody>
      </p:sp>
      <p:pic>
        <p:nvPicPr>
          <p:cNvPr id="39" name="Picture 38">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1970240"/>
            <a:ext cx="4869180" cy="26171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3FECAD23-900F-4F1B-A441-6A68749F8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57943801-CAEC-4F98-9332-2A4D91284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6" name="Rectangle 45">
            <a:extLst>
              <a:ext uri="{FF2B5EF4-FFF2-40B4-BE49-F238E27FC236}">
                <a16:creationId xmlns:a16="http://schemas.microsoft.com/office/drawing/2014/main" id="{8A233090-6C39-4F59-8A0F-86F011A7E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84DCAA0-4BF1-4FB9-97BA-D6BA63041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0702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el 1"/>
          <p:cNvSpPr>
            <a:spLocks noGrp="1"/>
          </p:cNvSpPr>
          <p:nvPr>
            <p:ph type="title"/>
          </p:nvPr>
        </p:nvSpPr>
        <p:spPr>
          <a:xfrm>
            <a:off x="510240" y="753228"/>
            <a:ext cx="5315664" cy="1080938"/>
          </a:xfrm>
        </p:spPr>
        <p:txBody>
          <a:bodyPr>
            <a:normAutofit/>
          </a:bodyPr>
          <a:lstStyle/>
          <a:p>
            <a:r>
              <a:rPr lang="nl-NL"/>
              <a:t>Wanneer ontstaan levensvragen</a:t>
            </a:r>
          </a:p>
        </p:txBody>
      </p:sp>
      <p:pic>
        <p:nvPicPr>
          <p:cNvPr id="50" name="Picture 49">
            <a:extLst>
              <a:ext uri="{FF2B5EF4-FFF2-40B4-BE49-F238E27FC236}">
                <a16:creationId xmlns:a16="http://schemas.microsoft.com/office/drawing/2014/main" id="{9BC2FEA5-B399-458A-8393-E06CE40DB8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3" name="Tijdelijke aanduiding voor inhoud 2"/>
          <p:cNvSpPr>
            <a:spLocks noGrp="1"/>
          </p:cNvSpPr>
          <p:nvPr>
            <p:ph idx="1"/>
          </p:nvPr>
        </p:nvSpPr>
        <p:spPr>
          <a:xfrm>
            <a:off x="510240" y="2336873"/>
            <a:ext cx="4817409" cy="3599316"/>
          </a:xfrm>
        </p:spPr>
        <p:txBody>
          <a:bodyPr>
            <a:normAutofit/>
          </a:bodyPr>
          <a:lstStyle/>
          <a:p>
            <a:pPr marL="0" indent="0">
              <a:buNone/>
            </a:pPr>
            <a:r>
              <a:rPr lang="nl-NL" sz="1700"/>
              <a:t>In situaties van verandering of bijzonderheden, zoals:</a:t>
            </a:r>
          </a:p>
          <a:p>
            <a:pPr lvl="1"/>
            <a:endParaRPr lang="nl-NL" sz="1700"/>
          </a:p>
          <a:p>
            <a:pPr marL="358775" lvl="1"/>
            <a:r>
              <a:rPr lang="nl-NL" sz="1700"/>
              <a:t>Geboorte, dood</a:t>
            </a:r>
          </a:p>
          <a:p>
            <a:pPr marL="358775" lvl="1"/>
            <a:r>
              <a:rPr lang="nl-NL" sz="1700"/>
              <a:t>Ziekte, beperking </a:t>
            </a:r>
          </a:p>
          <a:p>
            <a:pPr marL="358775" lvl="1"/>
            <a:r>
              <a:rPr lang="nl-NL" sz="1700"/>
              <a:t>Verlies, trauma</a:t>
            </a:r>
          </a:p>
          <a:p>
            <a:pPr marL="358775" lvl="1"/>
            <a:r>
              <a:rPr lang="nl-NL" sz="1700"/>
              <a:t>Verandering in relaties</a:t>
            </a:r>
          </a:p>
          <a:p>
            <a:pPr marL="358775" lvl="1"/>
            <a:r>
              <a:rPr lang="nl-NL" sz="1700"/>
              <a:t>Overgangsmomenten in het leven</a:t>
            </a:r>
          </a:p>
          <a:p>
            <a:pPr marL="358775" lvl="1"/>
            <a:r>
              <a:rPr lang="nl-NL" sz="1700"/>
              <a:t>Belastende situaties (uitzending, opsluiting)</a:t>
            </a:r>
          </a:p>
          <a:p>
            <a:pPr lvl="1">
              <a:buNone/>
            </a:pPr>
            <a:r>
              <a:rPr lang="nl-NL" sz="1700"/>
              <a:t>**</a:t>
            </a:r>
          </a:p>
        </p:txBody>
      </p:sp>
      <p:pic>
        <p:nvPicPr>
          <p:cNvPr id="25" name="Afbeelding 24" descr="Afbeeldingsresultaat voor hoofd in de handen">
            <a:extLst>
              <a:ext uri="{FF2B5EF4-FFF2-40B4-BE49-F238E27FC236}">
                <a16:creationId xmlns:a16="http://schemas.microsoft.com/office/drawing/2014/main" id="{D20BC1DE-F51B-4498-9BDB-D42CB55F4C57}"/>
              </a:ext>
            </a:extLst>
          </p:cNvPr>
          <p:cNvPicPr/>
          <p:nvPr/>
        </p:nvPicPr>
        <p:blipFill rotWithShape="1">
          <a:blip r:embed="rId5" cstate="print"/>
          <a:srcRect l="9349" r="8033" b="1"/>
          <a:stretch/>
        </p:blipFill>
        <p:spPr bwMode="auto">
          <a:xfrm>
            <a:off x="5907023" y="1970240"/>
            <a:ext cx="3236977" cy="3469862"/>
          </a:xfrm>
          <a:prstGeom prst="rect">
            <a:avLst/>
          </a:prstGeom>
          <a:noFill/>
          <a:ln>
            <a:noFill/>
          </a:ln>
          <a:effectLst>
            <a:outerShdw blurRad="76200" dist="63500" dir="5040000" algn="tl" rotWithShape="0">
              <a:srgbClr val="000000">
                <a:alpha val="41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0" y="5006045"/>
            <a:ext cx="3723894" cy="144668"/>
          </a:xfrm>
          <a:prstGeom prst="rect">
            <a:avLst/>
          </a:prstGeom>
        </p:spPr>
      </p:pic>
      <p:sp>
        <p:nvSpPr>
          <p:cNvPr id="23"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el 1"/>
          <p:cNvSpPr>
            <a:spLocks noGrp="1"/>
          </p:cNvSpPr>
          <p:nvPr>
            <p:ph type="title"/>
          </p:nvPr>
        </p:nvSpPr>
        <p:spPr>
          <a:xfrm>
            <a:off x="510240" y="2063262"/>
            <a:ext cx="2969052" cy="2661052"/>
          </a:xfrm>
        </p:spPr>
        <p:txBody>
          <a:bodyPr>
            <a:normAutofit/>
          </a:bodyPr>
          <a:lstStyle/>
          <a:p>
            <a:pPr algn="r"/>
            <a:r>
              <a:rPr lang="nl-NL" sz="3500" dirty="0">
                <a:solidFill>
                  <a:srgbClr val="FFFFFF"/>
                </a:solidFill>
              </a:rPr>
              <a:t>Levensvragen zitten vaak verborgen in een klacht</a:t>
            </a:r>
          </a:p>
        </p:txBody>
      </p:sp>
      <p:sp>
        <p:nvSpPr>
          <p:cNvPr id="3" name="Tijdelijke aanduiding voor inhoud 2"/>
          <p:cNvSpPr>
            <a:spLocks noGrp="1"/>
          </p:cNvSpPr>
          <p:nvPr>
            <p:ph idx="1"/>
          </p:nvPr>
        </p:nvSpPr>
        <p:spPr>
          <a:xfrm>
            <a:off x="3965996" y="661106"/>
            <a:ext cx="5085407" cy="5503101"/>
          </a:xfrm>
        </p:spPr>
        <p:txBody>
          <a:bodyPr vert="horz" anchor="ctr">
            <a:normAutofit/>
          </a:bodyPr>
          <a:lstStyle/>
          <a:p>
            <a:pPr>
              <a:lnSpc>
                <a:spcPct val="100000"/>
              </a:lnSpc>
              <a:spcBef>
                <a:spcPts val="0"/>
              </a:spcBef>
            </a:pPr>
            <a:r>
              <a:rPr lang="nl-NL" sz="2000" dirty="0">
                <a:solidFill>
                  <a:schemeClr val="bg2">
                    <a:lumMod val="50000"/>
                  </a:schemeClr>
                </a:solidFill>
                <a:ea typeface="+mn-lt"/>
                <a:cs typeface="+mn-lt"/>
              </a:rPr>
              <a:t>Mijn dochter komt maar zo weinig langs…</a:t>
            </a:r>
          </a:p>
          <a:p>
            <a:pPr marL="266700" indent="0">
              <a:lnSpc>
                <a:spcPct val="100000"/>
              </a:lnSpc>
              <a:spcBef>
                <a:spcPts val="0"/>
              </a:spcBef>
              <a:buNone/>
            </a:pPr>
            <a:r>
              <a:rPr lang="nl-NL" sz="2000" i="1" dirty="0">
                <a:solidFill>
                  <a:srgbClr val="FFFFFF"/>
                </a:solidFill>
                <a:ea typeface="+mn-lt"/>
                <a:cs typeface="+mn-lt"/>
              </a:rPr>
              <a:t>Ben ik dan niet meer belangrijk? </a:t>
            </a:r>
          </a:p>
          <a:p>
            <a:pPr marL="266700" indent="0">
              <a:lnSpc>
                <a:spcPct val="100000"/>
              </a:lnSpc>
              <a:spcBef>
                <a:spcPts val="0"/>
              </a:spcBef>
              <a:buNone/>
            </a:pPr>
            <a:r>
              <a:rPr lang="nl-NL" sz="2000" i="1" dirty="0">
                <a:solidFill>
                  <a:srgbClr val="FFFFFF"/>
                </a:solidFill>
                <a:ea typeface="+mn-lt"/>
                <a:cs typeface="+mn-lt"/>
              </a:rPr>
              <a:t>Ben ik wel een goede moeder(geweest)?</a:t>
            </a:r>
          </a:p>
          <a:p>
            <a:pPr>
              <a:lnSpc>
                <a:spcPct val="100000"/>
              </a:lnSpc>
              <a:spcBef>
                <a:spcPts val="0"/>
              </a:spcBef>
            </a:pPr>
            <a:endParaRPr lang="en-US" sz="2000" dirty="0">
              <a:solidFill>
                <a:srgbClr val="FFFFFF"/>
              </a:solidFill>
              <a:ea typeface="+mn-lt"/>
              <a:cs typeface="+mn-lt"/>
            </a:endParaRPr>
          </a:p>
          <a:p>
            <a:pPr>
              <a:spcBef>
                <a:spcPts val="0"/>
              </a:spcBef>
            </a:pPr>
            <a:r>
              <a:rPr lang="nl-NL" sz="2000" dirty="0">
                <a:solidFill>
                  <a:schemeClr val="bg2">
                    <a:lumMod val="50000"/>
                  </a:schemeClr>
                </a:solidFill>
                <a:ea typeface="+mn-lt"/>
                <a:cs typeface="+mn-lt"/>
              </a:rPr>
              <a:t>Ik ben er veel erger aan toe dan anderen die dit ook kregen </a:t>
            </a:r>
          </a:p>
          <a:p>
            <a:pPr marL="266700" indent="0">
              <a:spcBef>
                <a:spcPts val="0"/>
              </a:spcBef>
              <a:buNone/>
            </a:pPr>
            <a:r>
              <a:rPr lang="nl-NL" sz="2000" i="1" dirty="0">
                <a:solidFill>
                  <a:srgbClr val="FFFFFF"/>
                </a:solidFill>
                <a:ea typeface="+mn-lt"/>
                <a:cs typeface="+mn-lt"/>
              </a:rPr>
              <a:t>Waaraan heb ik dit verdiend? </a:t>
            </a:r>
          </a:p>
          <a:p>
            <a:pPr marL="266700" indent="0">
              <a:spcBef>
                <a:spcPts val="0"/>
              </a:spcBef>
              <a:buNone/>
            </a:pPr>
            <a:r>
              <a:rPr lang="nl-NL" sz="2000" i="1" dirty="0">
                <a:solidFill>
                  <a:srgbClr val="FFFFFF"/>
                </a:solidFill>
                <a:ea typeface="+mn-lt"/>
                <a:cs typeface="+mn-lt"/>
              </a:rPr>
              <a:t>Wat heeft mijn leven nog voor zin? </a:t>
            </a:r>
          </a:p>
          <a:p>
            <a:pPr marL="266700" indent="0">
              <a:spcBef>
                <a:spcPts val="0"/>
              </a:spcBef>
              <a:buNone/>
            </a:pPr>
            <a:r>
              <a:rPr lang="nl-NL" sz="2000" i="1" dirty="0">
                <a:solidFill>
                  <a:srgbClr val="FFFFFF"/>
                </a:solidFill>
                <a:ea typeface="+mn-lt"/>
                <a:cs typeface="+mn-lt"/>
              </a:rPr>
              <a:t>Ik kan toch niets meer. </a:t>
            </a:r>
          </a:p>
          <a:p>
            <a:pPr marL="266700" indent="0">
              <a:spcBef>
                <a:spcPts val="0"/>
              </a:spcBef>
              <a:buNone/>
            </a:pPr>
            <a:r>
              <a:rPr lang="nl-NL" sz="2000" i="1" dirty="0">
                <a:solidFill>
                  <a:srgbClr val="FFFFFF"/>
                </a:solidFill>
                <a:ea typeface="+mn-lt"/>
                <a:cs typeface="+mn-lt"/>
              </a:rPr>
              <a:t>Ik </a:t>
            </a:r>
            <a:r>
              <a:rPr lang="nl-NL" sz="2000" i="1" dirty="0">
                <a:ea typeface="+mn-lt"/>
                <a:cs typeface="+mn-lt"/>
              </a:rPr>
              <a:t>ben er wel klaar mee.</a:t>
            </a:r>
            <a:br>
              <a:rPr lang="nl-NL" sz="2000" i="1" dirty="0">
                <a:solidFill>
                  <a:schemeClr val="bg2">
                    <a:lumMod val="50000"/>
                  </a:schemeClr>
                </a:solidFill>
                <a:ea typeface="+mn-lt"/>
                <a:cs typeface="+mn-lt"/>
              </a:rPr>
            </a:br>
            <a:endParaRPr lang="en-US" sz="2000" i="1" dirty="0">
              <a:solidFill>
                <a:schemeClr val="bg2">
                  <a:lumMod val="50000"/>
                </a:schemeClr>
              </a:solidFill>
              <a:ea typeface="+mn-lt"/>
              <a:cs typeface="+mn-lt"/>
            </a:endParaRPr>
          </a:p>
          <a:p>
            <a:pPr>
              <a:spcBef>
                <a:spcPts val="0"/>
              </a:spcBef>
            </a:pPr>
            <a:r>
              <a:rPr lang="nl-NL" sz="2000" dirty="0">
                <a:solidFill>
                  <a:schemeClr val="bg2">
                    <a:lumMod val="50000"/>
                  </a:schemeClr>
                </a:solidFill>
                <a:ea typeface="+mn-lt"/>
                <a:cs typeface="+mn-lt"/>
              </a:rPr>
              <a:t>Ik kan niet slapen</a:t>
            </a:r>
            <a:br>
              <a:rPr lang="nl-NL" sz="2000" dirty="0">
                <a:solidFill>
                  <a:schemeClr val="bg2">
                    <a:lumMod val="50000"/>
                  </a:schemeClr>
                </a:solidFill>
                <a:ea typeface="+mn-lt"/>
                <a:cs typeface="+mn-lt"/>
              </a:rPr>
            </a:br>
            <a:endParaRPr lang="en-US" sz="2000" dirty="0">
              <a:solidFill>
                <a:schemeClr val="bg2">
                  <a:lumMod val="50000"/>
                </a:schemeClr>
              </a:solidFill>
              <a:ea typeface="+mn-lt"/>
              <a:cs typeface="+mn-lt"/>
            </a:endParaRPr>
          </a:p>
          <a:p>
            <a:pPr>
              <a:spcBef>
                <a:spcPts val="0"/>
              </a:spcBef>
            </a:pPr>
            <a:r>
              <a:rPr lang="nl-NL" sz="2000" dirty="0">
                <a:solidFill>
                  <a:schemeClr val="bg2">
                    <a:lumMod val="50000"/>
                  </a:schemeClr>
                </a:solidFill>
                <a:ea typeface="+mn-lt"/>
                <a:cs typeface="+mn-lt"/>
              </a:rPr>
              <a:t>Repeterende ‘klachten’ </a:t>
            </a:r>
            <a:endParaRPr lang="en-US" sz="2000" dirty="0">
              <a:solidFill>
                <a:schemeClr val="bg2">
                  <a:lumMod val="50000"/>
                </a:schemeClr>
              </a:solidFill>
              <a:ea typeface="+mn-lt"/>
              <a:cs typeface="+mn-lt"/>
            </a:endParaRPr>
          </a:p>
          <a:p>
            <a:endParaRPr lang="nl-NL" sz="17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erlijn">
  <a:themeElements>
    <a:clrScheme name="Berlij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j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j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2044</Words>
  <Application>Microsoft Office PowerPoint</Application>
  <PresentationFormat>Diavoorstelling (4:3)</PresentationFormat>
  <Paragraphs>288</Paragraphs>
  <Slides>14</Slides>
  <Notes>14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Arial</vt:lpstr>
      <vt:lpstr>Calibri</vt:lpstr>
      <vt:lpstr>MV Boli</vt:lpstr>
      <vt:lpstr>Trebuchet MS</vt:lpstr>
      <vt:lpstr>Berlijn</vt:lpstr>
      <vt:lpstr>Zingeving, Spiritualiteit, Levensvragen</vt:lpstr>
      <vt:lpstr>Uitspraken van huisartsen</vt:lpstr>
      <vt:lpstr>PowerPoint-presentatie</vt:lpstr>
      <vt:lpstr>Plaats in gezondheid en zorg</vt:lpstr>
      <vt:lpstr>Niet direct zichtbaar</vt:lpstr>
      <vt:lpstr>Wat is zingeving/spiritualiteit</vt:lpstr>
      <vt:lpstr>Accenten in zingeving</vt:lpstr>
      <vt:lpstr>Wanneer ontstaan levensvragen</vt:lpstr>
      <vt:lpstr>Levensvragen zitten vaak verborgen in een klacht</vt:lpstr>
      <vt:lpstr>Innerlijke ruimte</vt:lpstr>
      <vt:lpstr>PowerPoint-presentatie</vt:lpstr>
      <vt:lpstr>Wie is zij?</vt:lpstr>
      <vt:lpstr>ABC van geestelijke verzorging</vt:lpstr>
      <vt:lpstr>Meer lezen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Zingeving, Spiritualiteit, Levensvragen</dc:title>
  <dc:creator>Gaby Vermeulen</dc:creator>
  <cp:lastModifiedBy>Paul Bruijkers</cp:lastModifiedBy>
  <cp:revision>75</cp:revision>
  <dcterms:created xsi:type="dcterms:W3CDTF">2020-01-18T11:54:49Z</dcterms:created>
  <dcterms:modified xsi:type="dcterms:W3CDTF">2024-04-22T14:48:21Z</dcterms:modified>
</cp:coreProperties>
</file>