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4" r:id="rId2"/>
    <p:sldId id="268" r:id="rId3"/>
    <p:sldId id="273" r:id="rId4"/>
    <p:sldId id="281" r:id="rId5"/>
    <p:sldId id="270" r:id="rId6"/>
    <p:sldId id="269" r:id="rId7"/>
    <p:sldId id="274" r:id="rId8"/>
    <p:sldId id="282" r:id="rId9"/>
    <p:sldId id="283"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23" autoAdjust="0"/>
  </p:normalViewPr>
  <p:slideViewPr>
    <p:cSldViewPr snapToGrid="0">
      <p:cViewPr varScale="1">
        <p:scale>
          <a:sx n="63" d="100"/>
          <a:sy n="63" d="100"/>
        </p:scale>
        <p:origin x="23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CFAE8-46EA-4151-B0E8-1A8822D12EBD}" type="datetimeFigureOut">
              <a:rPr lang="nl-NL" smtClean="0"/>
              <a:t>22-11-2023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74603-92A2-455A-BE0A-5DF1CA53AB7D}" type="slidenum">
              <a:rPr lang="nl-NL" smtClean="0"/>
              <a:t>‹nr.›</a:t>
            </a:fld>
            <a:endParaRPr lang="nl-NL"/>
          </a:p>
        </p:txBody>
      </p:sp>
    </p:spTree>
    <p:extLst>
      <p:ext uri="{BB962C8B-B14F-4D97-AF65-F5344CB8AC3E}">
        <p14:creationId xmlns:p14="http://schemas.microsoft.com/office/powerpoint/2010/main" val="8465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07/978-3-030-46489-9_1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1177/026921632199472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Plenair bespreken: bijv. met behulp van flipover. </a:t>
            </a:r>
          </a:p>
        </p:txBody>
      </p:sp>
      <p:sp>
        <p:nvSpPr>
          <p:cNvPr id="4" name="Tijdelijke aanduiding voor dianummer 3"/>
          <p:cNvSpPr>
            <a:spLocks noGrp="1"/>
          </p:cNvSpPr>
          <p:nvPr>
            <p:ph type="sldNum" sz="quarter" idx="5"/>
          </p:nvPr>
        </p:nvSpPr>
        <p:spPr/>
        <p:txBody>
          <a:bodyPr/>
          <a:lstStyle/>
          <a:p>
            <a:fld id="{E5074603-92A2-455A-BE0A-5DF1CA53AB7D}" type="slidenum">
              <a:rPr lang="nl-NL" smtClean="0"/>
              <a:t>4</a:t>
            </a:fld>
            <a:endParaRPr lang="nl-NL"/>
          </a:p>
        </p:txBody>
      </p:sp>
    </p:spTree>
    <p:extLst>
      <p:ext uri="{BB962C8B-B14F-4D97-AF65-F5344CB8AC3E}">
        <p14:creationId xmlns:p14="http://schemas.microsoft.com/office/powerpoint/2010/main" val="248297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Gebaseerd op interviews die gehouden zijn met huisartsen, praktijkondersteuners en geestelijk verzorgers werkzaam in de thuissituatie. Deze interviews zijn onderdeel van onderzoek vanuit de Kenniswerkplaats Zingeving (</a:t>
            </a:r>
            <a:r>
              <a:rPr lang="nl-NL" dirty="0" err="1"/>
              <a:t>ZonMW</a:t>
            </a:r>
            <a:r>
              <a:rPr lang="nl-NL" dirty="0"/>
              <a:t>) en zijn gehouden vanuit het Leernetwerk Hoop.</a:t>
            </a:r>
          </a:p>
          <a:p>
            <a:endParaRPr lang="nl-NL" dirty="0"/>
          </a:p>
          <a:p>
            <a:pPr algn="l"/>
            <a:r>
              <a:rPr lang="nl-NL" sz="1200" dirty="0">
                <a:solidFill>
                  <a:srgbClr val="55B9A9"/>
                </a:solidFill>
                <a:latin typeface="Avenir Book" panose="02000503020000020003" pitchFamily="2" charset="0"/>
              </a:rPr>
              <a:t>Verschillende typen signalen: </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Verbaal: ‘ik hoop dat…’</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Non-verbaal: huilen, zuchten, handen in het haar</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Houding: wegkruipen in schulp, emotioneel afstoten.</a:t>
            </a:r>
          </a:p>
          <a:p>
            <a:pPr algn="l"/>
            <a:endParaRPr lang="nl-NL" sz="1200" dirty="0">
              <a:solidFill>
                <a:srgbClr val="55B9A9"/>
              </a:solidFill>
              <a:latin typeface="Avenir Book" panose="02000503020000020003" pitchFamily="2" charset="0"/>
            </a:endParaRPr>
          </a:p>
          <a:p>
            <a:pPr algn="l"/>
            <a:r>
              <a:rPr lang="nl-NL" sz="1200" dirty="0">
                <a:solidFill>
                  <a:srgbClr val="55B9A9"/>
                </a:solidFill>
                <a:latin typeface="Avenir Book" panose="02000503020000020003" pitchFamily="2" charset="0"/>
              </a:rPr>
              <a:t>Verbonden met toekomstperspectief</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‘Ik hoop dat ik nog lang zelfstandig kan blijven wonen’</a:t>
            </a:r>
          </a:p>
          <a:p>
            <a:pPr algn="l"/>
            <a:endParaRPr lang="nl-NL" sz="1200" dirty="0">
              <a:solidFill>
                <a:srgbClr val="55B9A9"/>
              </a:solidFill>
              <a:latin typeface="Avenir Book" panose="02000503020000020003" pitchFamily="2" charset="0"/>
            </a:endParaRPr>
          </a:p>
          <a:p>
            <a:pPr algn="l"/>
            <a:r>
              <a:rPr lang="nl-NL" sz="1200" dirty="0">
                <a:solidFill>
                  <a:srgbClr val="55B9A9"/>
                </a:solidFill>
                <a:latin typeface="Avenir Book" panose="02000503020000020003" pitchFamily="2" charset="0"/>
              </a:rPr>
              <a:t>Verbonden met ziekte(verloop)</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Vragen naar bevestiging: ‘Denkt u dat die behandeling zal helpen?’</a:t>
            </a:r>
          </a:p>
          <a:p>
            <a:pPr marL="342900" indent="-342900" algn="l">
              <a:buFont typeface="Arial" panose="020B0604020202020204" pitchFamily="34" charset="0"/>
              <a:buChar char="•"/>
            </a:pPr>
            <a:endParaRPr lang="nl-NL" sz="1200" dirty="0">
              <a:solidFill>
                <a:srgbClr val="55B9A9"/>
              </a:solidFill>
              <a:latin typeface="Avenir Book" panose="02000503020000020003" pitchFamily="2" charset="0"/>
            </a:endParaRPr>
          </a:p>
          <a:p>
            <a:pPr algn="l"/>
            <a:r>
              <a:rPr lang="nl-NL" sz="1200" dirty="0">
                <a:solidFill>
                  <a:srgbClr val="55B9A9"/>
                </a:solidFill>
                <a:latin typeface="Avenir Book" panose="02000503020000020003" pitchFamily="2" charset="0"/>
              </a:rPr>
              <a:t>Relaties en eenzaamheid</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‘Alleen ben ik ongelukkig, maar samen met anderen ben ik ook ongelukkig’</a:t>
            </a:r>
          </a:p>
          <a:p>
            <a:pPr algn="l"/>
            <a:endParaRPr lang="nl-NL" sz="1200" dirty="0">
              <a:solidFill>
                <a:srgbClr val="55B9A9"/>
              </a:solidFill>
              <a:latin typeface="Avenir Book" panose="02000503020000020003" pitchFamily="2" charset="0"/>
            </a:endParaRPr>
          </a:p>
          <a:p>
            <a:pPr algn="l"/>
            <a:r>
              <a:rPr lang="nl-NL" sz="1200" dirty="0">
                <a:solidFill>
                  <a:srgbClr val="55B9A9"/>
                </a:solidFill>
                <a:latin typeface="Avenir Book" panose="02000503020000020003" pitchFamily="2" charset="0"/>
              </a:rPr>
              <a:t>Moedeloosheid en machteloosheid</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‘Op deze manier houd ik het niet langer vol’</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‘Het houdt maar niet op’</a:t>
            </a:r>
          </a:p>
          <a:p>
            <a:pPr algn="l"/>
            <a:endParaRPr lang="nl-NL" sz="1200" dirty="0">
              <a:solidFill>
                <a:srgbClr val="55B9A9"/>
              </a:solidFill>
              <a:latin typeface="Avenir Book" panose="02000503020000020003" pitchFamily="2" charset="0"/>
            </a:endParaRPr>
          </a:p>
          <a:p>
            <a:pPr algn="l"/>
            <a:r>
              <a:rPr lang="nl-NL" sz="1200" dirty="0">
                <a:solidFill>
                  <a:srgbClr val="55B9A9"/>
                </a:solidFill>
                <a:latin typeface="Avenir Book" panose="02000503020000020003" pitchFamily="2" charset="0"/>
              </a:rPr>
              <a:t>Oncomfortabel gevoel bij zorgverleners</a:t>
            </a:r>
          </a:p>
          <a:p>
            <a:pPr marL="342900" indent="-342900" algn="l">
              <a:buFont typeface="Arial" panose="020B0604020202020204" pitchFamily="34" charset="0"/>
              <a:buChar char="•"/>
            </a:pPr>
            <a:r>
              <a:rPr lang="nl-NL" sz="1200" dirty="0">
                <a:solidFill>
                  <a:srgbClr val="55B9A9"/>
                </a:solidFill>
                <a:latin typeface="Avenir Book" panose="02000503020000020003" pitchFamily="2" charset="0"/>
              </a:rPr>
              <a:t>‘Dan doe je je best en steek je er tijd en energie in, en dan komen ze na drie maanden terug en dan is alles precies hetzelfde gebleven, en dan denk je: oh, help’</a:t>
            </a:r>
          </a:p>
          <a:p>
            <a:pPr marL="342900" indent="-342900" algn="l">
              <a:buFont typeface="Arial" panose="020B0604020202020204" pitchFamily="34" charset="0"/>
              <a:buChar char="•"/>
            </a:pPr>
            <a:endParaRPr lang="nl-NL" sz="1200" dirty="0">
              <a:solidFill>
                <a:srgbClr val="55B9A9"/>
              </a:solidFill>
              <a:latin typeface="Avenir Book" panose="02000503020000020003" pitchFamily="2" charset="0"/>
            </a:endParaRPr>
          </a:p>
          <a:p>
            <a:endParaRPr lang="nl-NL" dirty="0"/>
          </a:p>
        </p:txBody>
      </p:sp>
      <p:sp>
        <p:nvSpPr>
          <p:cNvPr id="4" name="Tijdelijke aanduiding voor dianummer 3"/>
          <p:cNvSpPr>
            <a:spLocks noGrp="1"/>
          </p:cNvSpPr>
          <p:nvPr>
            <p:ph type="sldNum" sz="quarter" idx="5"/>
          </p:nvPr>
        </p:nvSpPr>
        <p:spPr/>
        <p:txBody>
          <a:bodyPr/>
          <a:lstStyle/>
          <a:p>
            <a:fld id="{E5074603-92A2-455A-BE0A-5DF1CA53AB7D}" type="slidenum">
              <a:rPr lang="nl-NL" smtClean="0"/>
              <a:t>5</a:t>
            </a:fld>
            <a:endParaRPr lang="nl-NL"/>
          </a:p>
        </p:txBody>
      </p:sp>
    </p:spTree>
    <p:extLst>
      <p:ext uri="{BB962C8B-B14F-4D97-AF65-F5344CB8AC3E}">
        <p14:creationId xmlns:p14="http://schemas.microsoft.com/office/powerpoint/2010/main" val="119570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800" dirty="0" err="1">
                <a:effectLst/>
              </a:rPr>
              <a:t>Olsman</a:t>
            </a:r>
            <a:r>
              <a:rPr lang="nl-NL" sz="2800" dirty="0">
                <a:effectLst/>
              </a:rPr>
              <a:t>, Erik. ‘Hope in Health Care: A </a:t>
            </a:r>
            <a:r>
              <a:rPr lang="nl-NL" sz="2800" dirty="0" err="1">
                <a:effectLst/>
              </a:rPr>
              <a:t>Synthesis</a:t>
            </a:r>
            <a:r>
              <a:rPr lang="nl-NL" sz="2800" dirty="0">
                <a:effectLst/>
              </a:rPr>
              <a:t> of Review Studies’. In </a:t>
            </a:r>
            <a:r>
              <a:rPr lang="nl-NL" sz="2800" i="1" dirty="0" err="1">
                <a:effectLst/>
              </a:rPr>
              <a:t>Historical</a:t>
            </a:r>
            <a:r>
              <a:rPr lang="nl-NL" sz="2800" i="1" dirty="0">
                <a:effectLst/>
              </a:rPr>
              <a:t> </a:t>
            </a:r>
            <a:r>
              <a:rPr lang="nl-NL" sz="2800" i="1" dirty="0" err="1">
                <a:effectLst/>
              </a:rPr>
              <a:t>and</a:t>
            </a:r>
            <a:r>
              <a:rPr lang="nl-NL" sz="2800" i="1" dirty="0">
                <a:effectLst/>
              </a:rPr>
              <a:t> </a:t>
            </a:r>
            <a:r>
              <a:rPr lang="nl-NL" sz="2800" i="1" dirty="0" err="1">
                <a:effectLst/>
              </a:rPr>
              <a:t>Multidisciplinary</a:t>
            </a:r>
            <a:r>
              <a:rPr lang="nl-NL" sz="2800" i="1" dirty="0">
                <a:effectLst/>
              </a:rPr>
              <a:t> </a:t>
            </a:r>
            <a:r>
              <a:rPr lang="nl-NL" sz="2800" i="1" dirty="0" err="1">
                <a:effectLst/>
              </a:rPr>
              <a:t>Perspectives</a:t>
            </a:r>
            <a:r>
              <a:rPr lang="nl-NL" sz="2800" i="1" dirty="0">
                <a:effectLst/>
              </a:rPr>
              <a:t> on Hope</a:t>
            </a:r>
            <a:r>
              <a:rPr lang="nl-NL" sz="2800" dirty="0">
                <a:effectLst/>
              </a:rPr>
              <a:t>, </a:t>
            </a:r>
            <a:r>
              <a:rPr lang="nl-NL" sz="2800" dirty="0" err="1">
                <a:effectLst/>
              </a:rPr>
              <a:t>edited</a:t>
            </a:r>
            <a:r>
              <a:rPr lang="nl-NL" sz="2800" dirty="0">
                <a:effectLst/>
              </a:rPr>
              <a:t> </a:t>
            </a:r>
            <a:r>
              <a:rPr lang="nl-NL" sz="2800" dirty="0" err="1">
                <a:effectLst/>
              </a:rPr>
              <a:t>by</a:t>
            </a:r>
            <a:r>
              <a:rPr lang="nl-NL" sz="2800" dirty="0">
                <a:effectLst/>
              </a:rPr>
              <a:t> Steven C. van den Heuvel, 197–214. </a:t>
            </a:r>
            <a:r>
              <a:rPr lang="nl-NL" sz="2800" dirty="0" err="1">
                <a:effectLst/>
              </a:rPr>
              <a:t>Cham</a:t>
            </a:r>
            <a:r>
              <a:rPr lang="nl-NL" sz="2800" dirty="0">
                <a:effectLst/>
              </a:rPr>
              <a:t>: Springer International Publishing, 2020. </a:t>
            </a:r>
            <a:r>
              <a:rPr lang="nl-NL" sz="2800" dirty="0">
                <a:effectLst/>
                <a:hlinkClick r:id="rId3"/>
              </a:rPr>
              <a:t>https://doi.org/10.1007/978-3-030-46489-9_11</a:t>
            </a:r>
            <a:r>
              <a:rPr lang="nl-NL" sz="2800" dirty="0">
                <a:effectLst/>
              </a:rPr>
              <a:t>.</a:t>
            </a:r>
          </a:p>
          <a:p>
            <a:endParaRPr lang="nl-NL" sz="2800" dirty="0">
              <a:effectLst/>
            </a:endParaRPr>
          </a:p>
          <a:p>
            <a:r>
              <a:rPr lang="nl-NL" sz="2800" dirty="0">
                <a:effectLst/>
              </a:rPr>
              <a:t>Salamanca-Balen, Natalia, Thomas V </a:t>
            </a:r>
            <a:r>
              <a:rPr lang="nl-NL" sz="2800" dirty="0" err="1">
                <a:effectLst/>
              </a:rPr>
              <a:t>Merluzzi</a:t>
            </a:r>
            <a:r>
              <a:rPr lang="nl-NL" sz="2800" dirty="0">
                <a:effectLst/>
              </a:rPr>
              <a:t>, </a:t>
            </a:r>
            <a:r>
              <a:rPr lang="nl-NL" sz="2800" dirty="0" err="1">
                <a:effectLst/>
              </a:rPr>
              <a:t>and</a:t>
            </a:r>
            <a:r>
              <a:rPr lang="nl-NL" sz="2800" dirty="0">
                <a:effectLst/>
              </a:rPr>
              <a:t> Man Chen. ‘The </a:t>
            </a:r>
            <a:r>
              <a:rPr lang="nl-NL" sz="2800" dirty="0" err="1">
                <a:effectLst/>
              </a:rPr>
              <a:t>Effectiveness</a:t>
            </a:r>
            <a:r>
              <a:rPr lang="nl-NL" sz="2800" dirty="0">
                <a:effectLst/>
              </a:rPr>
              <a:t> of Hope-</a:t>
            </a:r>
            <a:r>
              <a:rPr lang="nl-NL" sz="2800" dirty="0" err="1">
                <a:effectLst/>
              </a:rPr>
              <a:t>Fostering</a:t>
            </a:r>
            <a:r>
              <a:rPr lang="nl-NL" sz="2800" dirty="0">
                <a:effectLst/>
              </a:rPr>
              <a:t> </a:t>
            </a:r>
            <a:r>
              <a:rPr lang="nl-NL" sz="2800" dirty="0" err="1">
                <a:effectLst/>
              </a:rPr>
              <a:t>Interventions</a:t>
            </a:r>
            <a:r>
              <a:rPr lang="nl-NL" sz="2800" dirty="0">
                <a:effectLst/>
              </a:rPr>
              <a:t> in </a:t>
            </a:r>
            <a:r>
              <a:rPr lang="nl-NL" sz="2800" dirty="0" err="1">
                <a:effectLst/>
              </a:rPr>
              <a:t>Palliative</a:t>
            </a:r>
            <a:r>
              <a:rPr lang="nl-NL" sz="2800" dirty="0">
                <a:effectLst/>
              </a:rPr>
              <a:t> Care: A </a:t>
            </a:r>
            <a:r>
              <a:rPr lang="nl-NL" sz="2800" dirty="0" err="1">
                <a:effectLst/>
              </a:rPr>
              <a:t>Systematic</a:t>
            </a:r>
            <a:r>
              <a:rPr lang="nl-NL" sz="2800" dirty="0">
                <a:effectLst/>
              </a:rPr>
              <a:t> Review </a:t>
            </a:r>
            <a:r>
              <a:rPr lang="nl-NL" sz="2800" dirty="0" err="1">
                <a:effectLst/>
              </a:rPr>
              <a:t>and</a:t>
            </a:r>
            <a:r>
              <a:rPr lang="nl-NL" sz="2800" dirty="0">
                <a:effectLst/>
              </a:rPr>
              <a:t> Meta-Analysis’. </a:t>
            </a:r>
            <a:r>
              <a:rPr lang="nl-NL" sz="2800" i="1" dirty="0" err="1">
                <a:effectLst/>
              </a:rPr>
              <a:t>Palliative</a:t>
            </a:r>
            <a:r>
              <a:rPr lang="nl-NL" sz="2800" i="1" dirty="0">
                <a:effectLst/>
              </a:rPr>
              <a:t> </a:t>
            </a:r>
            <a:r>
              <a:rPr lang="nl-NL" sz="2800" i="1" dirty="0" err="1">
                <a:effectLst/>
              </a:rPr>
              <a:t>Medicine</a:t>
            </a:r>
            <a:r>
              <a:rPr lang="nl-NL" sz="2800" dirty="0">
                <a:effectLst/>
              </a:rPr>
              <a:t> 35, no. 4 (1 April 2021): 710–28. </a:t>
            </a:r>
            <a:r>
              <a:rPr lang="nl-NL" sz="2800" dirty="0">
                <a:effectLst/>
                <a:hlinkClick r:id="rId4"/>
              </a:rPr>
              <a:t>https://doi.org/10.1177/0269216321994728</a:t>
            </a:r>
            <a:r>
              <a:rPr lang="nl-NL" sz="2800" dirty="0">
                <a:effectLst/>
              </a:rPr>
              <a:t>.</a:t>
            </a:r>
          </a:p>
          <a:p>
            <a:endParaRPr lang="nl-NL" sz="2800" dirty="0">
              <a:effectLst/>
            </a:endParaRPr>
          </a:p>
          <a:p>
            <a:r>
              <a:rPr lang="nl-NL" sz="2800" dirty="0">
                <a:effectLst/>
              </a:rPr>
              <a:t>Van Veluw, Maartje, </a:t>
            </a:r>
            <a:r>
              <a:rPr lang="nl-NL" sz="2800" dirty="0" err="1">
                <a:effectLst/>
              </a:rPr>
              <a:t>and</a:t>
            </a:r>
            <a:r>
              <a:rPr lang="nl-NL" sz="2800" dirty="0">
                <a:effectLst/>
              </a:rPr>
              <a:t> Erik </a:t>
            </a:r>
            <a:r>
              <a:rPr lang="nl-NL" sz="2800" dirty="0" err="1">
                <a:effectLst/>
              </a:rPr>
              <a:t>Olsman</a:t>
            </a:r>
            <a:r>
              <a:rPr lang="nl-NL" sz="2800" dirty="0">
                <a:effectLst/>
              </a:rPr>
              <a:t>. ‘Hope in Recovery </a:t>
            </a:r>
            <a:r>
              <a:rPr lang="nl-NL" sz="2800" dirty="0" err="1">
                <a:effectLst/>
              </a:rPr>
              <a:t>with</a:t>
            </a:r>
            <a:r>
              <a:rPr lang="nl-NL" sz="2800" dirty="0">
                <a:effectLst/>
              </a:rPr>
              <a:t> </a:t>
            </a:r>
            <a:r>
              <a:rPr lang="nl-NL" sz="2800" dirty="0" err="1">
                <a:effectLst/>
              </a:rPr>
              <a:t>Mental</a:t>
            </a:r>
            <a:r>
              <a:rPr lang="nl-NL" sz="2800" dirty="0">
                <a:effectLst/>
              </a:rPr>
              <a:t> </a:t>
            </a:r>
            <a:r>
              <a:rPr lang="nl-NL" sz="2800" dirty="0" err="1">
                <a:effectLst/>
              </a:rPr>
              <a:t>Vulnerability</a:t>
            </a:r>
            <a:r>
              <a:rPr lang="nl-NL" sz="2800" dirty="0">
                <a:effectLst/>
              </a:rPr>
              <a:t>: </a:t>
            </a:r>
            <a:r>
              <a:rPr lang="nl-NL" sz="2800" dirty="0" err="1">
                <a:effectLst/>
              </a:rPr>
              <a:t>Towards</a:t>
            </a:r>
            <a:r>
              <a:rPr lang="nl-NL" sz="2800" dirty="0">
                <a:effectLst/>
              </a:rPr>
              <a:t> </a:t>
            </a:r>
            <a:r>
              <a:rPr lang="nl-NL" sz="2800" dirty="0" err="1">
                <a:effectLst/>
              </a:rPr>
              <a:t>Collaboration</a:t>
            </a:r>
            <a:r>
              <a:rPr lang="nl-NL" sz="2800" dirty="0">
                <a:effectLst/>
              </a:rPr>
              <a:t> in Spiritual Care’. In </a:t>
            </a:r>
            <a:r>
              <a:rPr lang="nl-NL" sz="2800" i="1" dirty="0">
                <a:effectLst/>
              </a:rPr>
              <a:t>Recovery: The Interface </a:t>
            </a:r>
            <a:r>
              <a:rPr lang="nl-NL" sz="2800" i="1" dirty="0" err="1">
                <a:effectLst/>
              </a:rPr>
              <a:t>between</a:t>
            </a:r>
            <a:r>
              <a:rPr lang="nl-NL" sz="2800" i="1" dirty="0">
                <a:effectLst/>
              </a:rPr>
              <a:t> </a:t>
            </a:r>
            <a:r>
              <a:rPr lang="nl-NL" sz="2800" i="1" dirty="0" err="1">
                <a:effectLst/>
              </a:rPr>
              <a:t>Psychiatry</a:t>
            </a:r>
            <a:r>
              <a:rPr lang="nl-NL" sz="2800" i="1" dirty="0">
                <a:effectLst/>
              </a:rPr>
              <a:t> </a:t>
            </a:r>
            <a:r>
              <a:rPr lang="nl-NL" sz="2800" i="1" dirty="0" err="1">
                <a:effectLst/>
              </a:rPr>
              <a:t>and</a:t>
            </a:r>
            <a:r>
              <a:rPr lang="nl-NL" sz="2800" i="1" dirty="0">
                <a:effectLst/>
              </a:rPr>
              <a:t> Spiritual Care</a:t>
            </a:r>
            <a:r>
              <a:rPr lang="nl-NL" sz="2800" dirty="0">
                <a:effectLst/>
              </a:rPr>
              <a:t>, </a:t>
            </a:r>
            <a:r>
              <a:rPr lang="nl-NL" sz="2800" dirty="0" err="1">
                <a:effectLst/>
              </a:rPr>
              <a:t>edited</a:t>
            </a:r>
            <a:r>
              <a:rPr lang="nl-NL" sz="2800" dirty="0">
                <a:effectLst/>
              </a:rPr>
              <a:t> </a:t>
            </a:r>
            <a:r>
              <a:rPr lang="nl-NL" sz="2800" dirty="0" err="1">
                <a:effectLst/>
              </a:rPr>
              <a:t>by</a:t>
            </a:r>
            <a:r>
              <a:rPr lang="nl-NL" sz="2800" dirty="0">
                <a:effectLst/>
              </a:rPr>
              <a:t> Erik </a:t>
            </a:r>
            <a:r>
              <a:rPr lang="nl-NL" sz="2800" dirty="0" err="1">
                <a:effectLst/>
              </a:rPr>
              <a:t>Olsman</a:t>
            </a:r>
            <a:r>
              <a:rPr lang="nl-NL" sz="2800" dirty="0">
                <a:effectLst/>
              </a:rPr>
              <a:t>, Bernice </a:t>
            </a:r>
            <a:r>
              <a:rPr lang="nl-NL" sz="2800" dirty="0" err="1">
                <a:effectLst/>
              </a:rPr>
              <a:t>Brijan</a:t>
            </a:r>
            <a:r>
              <a:rPr lang="nl-NL" sz="2800" dirty="0">
                <a:effectLst/>
              </a:rPr>
              <a:t>, </a:t>
            </a:r>
            <a:r>
              <a:rPr lang="nl-NL" sz="2800" dirty="0" err="1">
                <a:effectLst/>
              </a:rPr>
              <a:t>Sujin</a:t>
            </a:r>
            <a:r>
              <a:rPr lang="nl-NL" sz="2800" dirty="0">
                <a:effectLst/>
              </a:rPr>
              <a:t> Rosie, </a:t>
            </a:r>
            <a:r>
              <a:rPr lang="nl-NL" sz="2800" dirty="0" err="1">
                <a:effectLst/>
              </a:rPr>
              <a:t>and</a:t>
            </a:r>
            <a:r>
              <a:rPr lang="nl-NL" sz="2800" dirty="0">
                <a:effectLst/>
              </a:rPr>
              <a:t> Hanneke </a:t>
            </a:r>
            <a:r>
              <a:rPr lang="nl-NL" sz="2800" dirty="0" err="1">
                <a:effectLst/>
              </a:rPr>
              <a:t>Muthert</a:t>
            </a:r>
            <a:r>
              <a:rPr lang="nl-NL" sz="2800" dirty="0">
                <a:effectLst/>
              </a:rPr>
              <a:t>, 51–66. Utrecht: </a:t>
            </a:r>
            <a:r>
              <a:rPr lang="nl-NL" sz="2800" dirty="0" err="1">
                <a:effectLst/>
              </a:rPr>
              <a:t>Eburon</a:t>
            </a:r>
            <a:r>
              <a:rPr lang="nl-NL" sz="2800" dirty="0">
                <a:effectLst/>
              </a:rPr>
              <a:t>, 2023.</a:t>
            </a:r>
          </a:p>
          <a:p>
            <a:endParaRPr lang="en-US" sz="1800" b="0" i="0" u="none" strike="noStrike" baseline="0" dirty="0">
              <a:solidFill>
                <a:srgbClr val="000000"/>
              </a:solidFill>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5074603-92A2-455A-BE0A-5DF1CA53AB7D}" type="slidenum">
              <a:rPr lang="nl-NL" smtClean="0"/>
              <a:t>7</a:t>
            </a:fld>
            <a:endParaRPr lang="nl-NL"/>
          </a:p>
        </p:txBody>
      </p:sp>
    </p:spTree>
    <p:extLst>
      <p:ext uri="{BB962C8B-B14F-4D97-AF65-F5344CB8AC3E}">
        <p14:creationId xmlns:p14="http://schemas.microsoft.com/office/powerpoint/2010/main" val="277492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Times New Roman" panose="02020603050405020304" pitchFamily="18" charset="0"/>
              </a:rPr>
              <a:t>Trainer expliciteert aanleiding om geestelijke verzorging in te schakelen, zoals: als patiënt behoefte uit of als huisarts/</a:t>
            </a:r>
            <a:r>
              <a:rPr lang="nl-NL" sz="1800" dirty="0" err="1">
                <a:effectLst/>
                <a:latin typeface="Calibri Light" panose="020F0302020204030204" pitchFamily="34" charset="0"/>
                <a:ea typeface="Calibri" panose="020F0502020204030204" pitchFamily="34" charset="0"/>
                <a:cs typeface="Times New Roman" panose="02020603050405020304" pitchFamily="18" charset="0"/>
              </a:rPr>
              <a:t>POH’s</a:t>
            </a:r>
            <a:r>
              <a:rPr lang="nl-NL" sz="1800" dirty="0">
                <a:effectLst/>
                <a:latin typeface="Calibri Light" panose="020F0302020204030204" pitchFamily="34" charset="0"/>
                <a:ea typeface="Calibri" panose="020F0502020204030204" pitchFamily="34" charset="0"/>
                <a:cs typeface="Times New Roman" panose="02020603050405020304" pitchFamily="18" charset="0"/>
              </a:rPr>
              <a:t> inschatten dat geestelijke verzorging kan helpen;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Times New Roman" panose="02020603050405020304" pitchFamily="18" charset="0"/>
              </a:rPr>
              <a:t>Trainer licht toe hoe deelnemers contact kunnen leggen met een geestelijk verzorger (Centrum voor Levensvragen) en vertelt waar diens eigen expertise ligt;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E5074603-92A2-455A-BE0A-5DF1CA53AB7D}" type="slidenum">
              <a:rPr lang="nl-NL" smtClean="0"/>
              <a:t>8</a:t>
            </a:fld>
            <a:endParaRPr lang="nl-NL"/>
          </a:p>
        </p:txBody>
      </p:sp>
    </p:spTree>
    <p:extLst>
      <p:ext uri="{BB962C8B-B14F-4D97-AF65-F5344CB8AC3E}">
        <p14:creationId xmlns:p14="http://schemas.microsoft.com/office/powerpoint/2010/main" val="192315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25CF-B263-1412-2B53-97DC4701B18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574A2C-2563-4A82-1327-97AC2520B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109938D-AD9D-1923-67A4-DF1DC8EB8021}"/>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53CDB23A-B116-85C4-41A2-EB8A7457BD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88270D-0148-6849-89A8-D0B3FADFAD1A}"/>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39527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071F5-A3DC-1075-98BE-A60CFB4650C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A53C86D-7B1A-F1FF-B205-FF563A5FD54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462204-9DE9-E7A5-6B44-A5578EA34588}"/>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C99B3B61-3B40-CD98-5886-4B9F3A1C78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C56B66-8B08-3CE4-CE86-0CE7D7000A60}"/>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214405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B871AD-38FB-9F52-5471-40F05DDE59D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467863-F771-7BBA-E4AE-20D1615B70E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7F5175-BB1B-D0F6-AAB2-76016911D2EA}"/>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A0ED325E-4C7D-3AF2-4D70-A4E9AF631F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E1C1A2-D407-65EB-65F9-18DB7FAE807B}"/>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351983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25EFB-E5E2-31B9-D599-63450E2D32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ECF9CC-B83D-F84E-DD46-489885C362C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F55634-54E6-183C-62A5-055602E35610}"/>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C3260AAE-AC26-B233-29A8-D86D8FE01E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46CF9F-50ED-8FD2-7AC8-19698949E54B}"/>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274075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F163C-ACB3-3920-529E-7869C126E87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C9D5CF5-1681-3E1A-EAD0-B0C131983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0337159-8F8E-2212-44F7-C100700E2F3C}"/>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13CB7760-9A78-0084-8803-5B4EFEC59C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D1401F-C8D3-1E92-30E6-A6CBFD9D167E}"/>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104221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A7119-E01C-8121-D3CF-D78168251B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0C72D2-53BC-2F61-2055-465160B9264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EBAAFD1-017C-36D9-07EC-EBB840ACB50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18FECCE-5F62-0093-C3B4-0E4406FD6075}"/>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6" name="Tijdelijke aanduiding voor voettekst 5">
            <a:extLst>
              <a:ext uri="{FF2B5EF4-FFF2-40B4-BE49-F238E27FC236}">
                <a16:creationId xmlns:a16="http://schemas.microsoft.com/office/drawing/2014/main" id="{B9C512FB-F4F4-FA26-BB37-E2B7190AE6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A51934-D468-7CA8-B77D-675009B45823}"/>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365063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6BF02-355B-ACFF-9FC9-BA30EE85745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4CC381-EE18-7D28-8846-845347FDA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D7E64B-D416-2072-4928-B240355AD2E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CFA5E93-A4F8-3A59-65EA-C4E10F942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5C64F96-1993-DEA7-D172-10BFD46077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273C9D6-C4BA-ADF1-B0B1-76718F598A23}"/>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8" name="Tijdelijke aanduiding voor voettekst 7">
            <a:extLst>
              <a:ext uri="{FF2B5EF4-FFF2-40B4-BE49-F238E27FC236}">
                <a16:creationId xmlns:a16="http://schemas.microsoft.com/office/drawing/2014/main" id="{8C6DA2E1-615A-AC26-8864-F510891B758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BC38EE-AEB4-59D2-2377-0EC53259062A}"/>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125742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BDFB7-CCFA-E87D-C4C7-CF8E678250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961BC5-1E98-64E9-B050-B9B6680CCF5D}"/>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4" name="Tijdelijke aanduiding voor voettekst 3">
            <a:extLst>
              <a:ext uri="{FF2B5EF4-FFF2-40B4-BE49-F238E27FC236}">
                <a16:creationId xmlns:a16="http://schemas.microsoft.com/office/drawing/2014/main" id="{8C79607D-8F3B-D87F-BD8B-E906C9E417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7E1F49E-B40B-5C22-15C0-0BC9DBEAB768}"/>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394037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16B35AA-FF66-4B14-D0B8-CDE3FE02EF53}"/>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3" name="Tijdelijke aanduiding voor voettekst 2">
            <a:extLst>
              <a:ext uri="{FF2B5EF4-FFF2-40B4-BE49-F238E27FC236}">
                <a16:creationId xmlns:a16="http://schemas.microsoft.com/office/drawing/2014/main" id="{7DD0A549-92C2-F849-0F35-75D45D00F22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D6601C1-9818-26B2-CD16-A340A0BC64FF}"/>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182275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479C0-12E7-AA72-7BCA-4F5059F7B5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3D6BE59-3AA1-0567-2999-EF86ECB4F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75A8A73-D3E0-14F6-137D-FD246995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60495B-E3D2-710B-F112-B358509D0637}"/>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6" name="Tijdelijke aanduiding voor voettekst 5">
            <a:extLst>
              <a:ext uri="{FF2B5EF4-FFF2-40B4-BE49-F238E27FC236}">
                <a16:creationId xmlns:a16="http://schemas.microsoft.com/office/drawing/2014/main" id="{15AFAAF7-B600-63EE-2B65-B8A0BA8443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18BC9D-6D8D-5BFD-79EF-009EF570D8E9}"/>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146360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A42DC-9392-EB33-58B2-892EC2E514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7B81C9B-C6C3-79DC-46C3-F8ADAD6C0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ED98F39-9DE5-116B-F162-6A8B7F1C8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BAC7DEC-FB90-086F-A418-C91D7B27C1B8}"/>
              </a:ext>
            </a:extLst>
          </p:cNvPr>
          <p:cNvSpPr>
            <a:spLocks noGrp="1"/>
          </p:cNvSpPr>
          <p:nvPr>
            <p:ph type="dt" sz="half" idx="10"/>
          </p:nvPr>
        </p:nvSpPr>
        <p:spPr/>
        <p:txBody>
          <a:bodyPr/>
          <a:lstStyle/>
          <a:p>
            <a:fld id="{F7D75334-F316-45F6-8ED7-3AD4B4519A5F}" type="datetimeFigureOut">
              <a:rPr lang="nl-NL" smtClean="0"/>
              <a:t>22-11-2023</a:t>
            </a:fld>
            <a:endParaRPr lang="nl-NL"/>
          </a:p>
        </p:txBody>
      </p:sp>
      <p:sp>
        <p:nvSpPr>
          <p:cNvPr id="6" name="Tijdelijke aanduiding voor voettekst 5">
            <a:extLst>
              <a:ext uri="{FF2B5EF4-FFF2-40B4-BE49-F238E27FC236}">
                <a16:creationId xmlns:a16="http://schemas.microsoft.com/office/drawing/2014/main" id="{83264CC1-68CD-0B31-4D42-6FDA953453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F01AA1A-84FA-EE4B-6FD4-938FBC9124E1}"/>
              </a:ext>
            </a:extLst>
          </p:cNvPr>
          <p:cNvSpPr>
            <a:spLocks noGrp="1"/>
          </p:cNvSpPr>
          <p:nvPr>
            <p:ph type="sldNum" sz="quarter" idx="12"/>
          </p:nvPr>
        </p:nvSpPr>
        <p:spPr/>
        <p:txBody>
          <a:bodyPr/>
          <a:lstStyle/>
          <a:p>
            <a:fld id="{69251C2D-F66B-4539-A9EE-0DE715E6F27A}" type="slidenum">
              <a:rPr lang="nl-NL" smtClean="0"/>
              <a:t>‹nr.›</a:t>
            </a:fld>
            <a:endParaRPr lang="nl-NL"/>
          </a:p>
        </p:txBody>
      </p:sp>
    </p:spTree>
    <p:extLst>
      <p:ext uri="{BB962C8B-B14F-4D97-AF65-F5344CB8AC3E}">
        <p14:creationId xmlns:p14="http://schemas.microsoft.com/office/powerpoint/2010/main" val="848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270B62-9989-B75F-529E-7177D82B6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C7495F-779A-A13D-2033-29A0E7F0A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1CD40-71EE-216D-45E6-A20DBB254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5334-F316-45F6-8ED7-3AD4B4519A5F}" type="datetimeFigureOut">
              <a:rPr lang="nl-NL" smtClean="0"/>
              <a:t>22-11-2023</a:t>
            </a:fld>
            <a:endParaRPr lang="nl-NL"/>
          </a:p>
        </p:txBody>
      </p:sp>
      <p:sp>
        <p:nvSpPr>
          <p:cNvPr id="5" name="Tijdelijke aanduiding voor voettekst 4">
            <a:extLst>
              <a:ext uri="{FF2B5EF4-FFF2-40B4-BE49-F238E27FC236}">
                <a16:creationId xmlns:a16="http://schemas.microsoft.com/office/drawing/2014/main" id="{859C902D-B0A9-63C5-587F-E33FDF057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873FC51-4EE8-0C32-56BA-0C2E471CA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51C2D-F66B-4539-A9EE-0DE715E6F27A}" type="slidenum">
              <a:rPr lang="nl-NL" smtClean="0"/>
              <a:t>‹nr.›</a:t>
            </a:fld>
            <a:endParaRPr lang="nl-NL"/>
          </a:p>
        </p:txBody>
      </p:sp>
    </p:spTree>
    <p:extLst>
      <p:ext uri="{BB962C8B-B14F-4D97-AF65-F5344CB8AC3E}">
        <p14:creationId xmlns:p14="http://schemas.microsoft.com/office/powerpoint/2010/main" val="351350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A31DE3F-59B0-7981-0DBC-1FAFF531965B}"/>
              </a:ext>
            </a:extLst>
          </p:cNvPr>
          <p:cNvPicPr>
            <a:picLocks noChangeAspect="1"/>
          </p:cNvPicPr>
          <p:nvPr/>
        </p:nvPicPr>
        <p:blipFill>
          <a:blip r:embed="rId2"/>
          <a:stretch>
            <a:fillRect/>
          </a:stretch>
        </p:blipFill>
        <p:spPr>
          <a:xfrm>
            <a:off x="1247775" y="604837"/>
            <a:ext cx="9696450" cy="5648325"/>
          </a:xfrm>
          <a:prstGeom prst="rect">
            <a:avLst/>
          </a:prstGeom>
        </p:spPr>
      </p:pic>
    </p:spTree>
    <p:extLst>
      <p:ext uri="{BB962C8B-B14F-4D97-AF65-F5344CB8AC3E}">
        <p14:creationId xmlns:p14="http://schemas.microsoft.com/office/powerpoint/2010/main" val="307107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0DCC328-D65C-9A40-9FAA-67522FA1EA20}"/>
              </a:ext>
            </a:extLst>
          </p:cNvPr>
          <p:cNvSpPr/>
          <p:nvPr/>
        </p:nvSpPr>
        <p:spPr>
          <a:xfrm>
            <a:off x="0" y="2045478"/>
            <a:ext cx="12192000" cy="4812522"/>
          </a:xfrm>
          <a:prstGeom prst="rect">
            <a:avLst/>
          </a:prstGeom>
          <a:solidFill>
            <a:srgbClr val="55B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1524000" y="3094767"/>
            <a:ext cx="9144000" cy="901874"/>
          </a:xfrm>
        </p:spPr>
        <p:txBody>
          <a:bodyPr anchor="t" anchorCtr="0">
            <a:normAutofit fontScale="90000"/>
          </a:bodyPr>
          <a:lstStyle/>
          <a:p>
            <a:r>
              <a:rPr lang="nl-NL" sz="6000" dirty="0">
                <a:solidFill>
                  <a:schemeClr val="bg1"/>
                </a:solidFill>
                <a:latin typeface="Avenir Book" panose="02000503020000020003"/>
              </a:rPr>
              <a:t>Chronische patiënten begeleiden bij hoop, wanhoop en hopeloosheid</a:t>
            </a:r>
            <a:br>
              <a:rPr lang="nl-NL" sz="6000" dirty="0">
                <a:solidFill>
                  <a:schemeClr val="bg1"/>
                </a:solidFill>
                <a:latin typeface="Avenir Book" panose="02000503020000020003"/>
              </a:rPr>
            </a:br>
            <a:endParaRPr lang="nl-NL" b="1" dirty="0">
              <a:solidFill>
                <a:schemeClr val="bg1"/>
              </a:solidFill>
              <a:latin typeface="Avenir Heavy" panose="02000503020000020003" pitchFamily="2" charset="0"/>
            </a:endParaRPr>
          </a:p>
        </p:txBody>
      </p:sp>
      <p:pic>
        <p:nvPicPr>
          <p:cNvPr id="5" name="Afbeelding 4">
            <a:extLst>
              <a:ext uri="{FF2B5EF4-FFF2-40B4-BE49-F238E27FC236}">
                <a16:creationId xmlns:a16="http://schemas.microsoft.com/office/drawing/2014/main" id="{D4FF5E43-77B6-054E-B4EE-EAE6754418ED}"/>
              </a:ext>
            </a:extLst>
          </p:cNvPr>
          <p:cNvPicPr>
            <a:picLocks noChangeAspect="1"/>
          </p:cNvPicPr>
          <p:nvPr/>
        </p:nvPicPr>
        <p:blipFill>
          <a:blip r:embed="rId2"/>
          <a:srcRect/>
          <a:stretch/>
        </p:blipFill>
        <p:spPr>
          <a:xfrm>
            <a:off x="-103000" y="-494431"/>
            <a:ext cx="3700056" cy="2610253"/>
          </a:xfrm>
          <a:prstGeom prst="rect">
            <a:avLst/>
          </a:prstGeom>
        </p:spPr>
      </p:pic>
      <p:sp>
        <p:nvSpPr>
          <p:cNvPr id="6" name="Titel 1">
            <a:extLst>
              <a:ext uri="{FF2B5EF4-FFF2-40B4-BE49-F238E27FC236}">
                <a16:creationId xmlns:a16="http://schemas.microsoft.com/office/drawing/2014/main" id="{4A46AF64-C133-4243-A377-6009A28CD173}"/>
              </a:ext>
            </a:extLst>
          </p:cNvPr>
          <p:cNvSpPr txBox="1">
            <a:spLocks/>
          </p:cNvSpPr>
          <p:nvPr/>
        </p:nvSpPr>
        <p:spPr>
          <a:xfrm>
            <a:off x="1524000" y="4826208"/>
            <a:ext cx="9296399" cy="1042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2600" dirty="0">
              <a:solidFill>
                <a:schemeClr val="bg1"/>
              </a:solidFill>
              <a:latin typeface="Avenir Book" panose="02000503020000020003"/>
            </a:endParaRPr>
          </a:p>
          <a:p>
            <a:endParaRPr lang="nl-NL" sz="2600" dirty="0">
              <a:solidFill>
                <a:schemeClr val="bg1"/>
              </a:solidFill>
              <a:latin typeface="Avenir Book" panose="02000503020000020003"/>
            </a:endParaRPr>
          </a:p>
        </p:txBody>
      </p:sp>
      <p:sp>
        <p:nvSpPr>
          <p:cNvPr id="10" name="Titel 1">
            <a:extLst>
              <a:ext uri="{FF2B5EF4-FFF2-40B4-BE49-F238E27FC236}">
                <a16:creationId xmlns:a16="http://schemas.microsoft.com/office/drawing/2014/main" id="{2F205978-CBBF-AB4E-87C1-C31D0351B895}"/>
              </a:ext>
            </a:extLst>
          </p:cNvPr>
          <p:cNvSpPr txBox="1">
            <a:spLocks/>
          </p:cNvSpPr>
          <p:nvPr/>
        </p:nvSpPr>
        <p:spPr>
          <a:xfrm>
            <a:off x="352815" y="6050070"/>
            <a:ext cx="3244241" cy="5636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b="1" dirty="0">
                <a:solidFill>
                  <a:schemeClr val="bg1"/>
                </a:solidFill>
                <a:latin typeface="Avenir Book" panose="02000503020000020003" pitchFamily="2" charset="0"/>
              </a:rPr>
              <a:t>[datum]</a:t>
            </a:r>
          </a:p>
        </p:txBody>
      </p:sp>
      <p:pic>
        <p:nvPicPr>
          <p:cNvPr id="4" name="Afbeelding 3">
            <a:extLst>
              <a:ext uri="{FF2B5EF4-FFF2-40B4-BE49-F238E27FC236}">
                <a16:creationId xmlns:a16="http://schemas.microsoft.com/office/drawing/2014/main" id="{0ED0A31B-3CF3-1D46-9608-993FED6F815A}"/>
              </a:ext>
            </a:extLst>
          </p:cNvPr>
          <p:cNvPicPr>
            <a:picLocks noChangeAspect="1"/>
          </p:cNvPicPr>
          <p:nvPr/>
        </p:nvPicPr>
        <p:blipFill>
          <a:blip r:embed="rId3"/>
          <a:stretch>
            <a:fillRect/>
          </a:stretch>
        </p:blipFill>
        <p:spPr>
          <a:xfrm>
            <a:off x="0" y="2045478"/>
            <a:ext cx="12192000" cy="899910"/>
          </a:xfrm>
          <a:prstGeom prst="rect">
            <a:avLst/>
          </a:prstGeom>
        </p:spPr>
      </p:pic>
      <p:pic>
        <p:nvPicPr>
          <p:cNvPr id="3" name="Afbeelding 2">
            <a:extLst>
              <a:ext uri="{FF2B5EF4-FFF2-40B4-BE49-F238E27FC236}">
                <a16:creationId xmlns:a16="http://schemas.microsoft.com/office/drawing/2014/main" id="{DE5EB6B4-9DA8-94A6-3448-DEC50F3F3EF3}"/>
              </a:ext>
            </a:extLst>
          </p:cNvPr>
          <p:cNvPicPr>
            <a:picLocks noChangeAspect="1"/>
          </p:cNvPicPr>
          <p:nvPr/>
        </p:nvPicPr>
        <p:blipFill>
          <a:blip r:embed="rId4"/>
          <a:stretch>
            <a:fillRect/>
          </a:stretch>
        </p:blipFill>
        <p:spPr>
          <a:xfrm>
            <a:off x="7230140" y="327704"/>
            <a:ext cx="4732215" cy="763969"/>
          </a:xfrm>
          <a:prstGeom prst="rect">
            <a:avLst/>
          </a:prstGeom>
        </p:spPr>
      </p:pic>
      <p:pic>
        <p:nvPicPr>
          <p:cNvPr id="9" name="Afbeelding 8">
            <a:extLst>
              <a:ext uri="{FF2B5EF4-FFF2-40B4-BE49-F238E27FC236}">
                <a16:creationId xmlns:a16="http://schemas.microsoft.com/office/drawing/2014/main" id="{0C02FEC3-726C-09CD-C751-92B02ABA8445}"/>
              </a:ext>
            </a:extLst>
          </p:cNvPr>
          <p:cNvPicPr>
            <a:picLocks noChangeAspect="1"/>
          </p:cNvPicPr>
          <p:nvPr/>
        </p:nvPicPr>
        <p:blipFill>
          <a:blip r:embed="rId5"/>
          <a:stretch>
            <a:fillRect/>
          </a:stretch>
        </p:blipFill>
        <p:spPr>
          <a:xfrm>
            <a:off x="9609095" y="1252659"/>
            <a:ext cx="2353260" cy="573074"/>
          </a:xfrm>
          <a:prstGeom prst="rect">
            <a:avLst/>
          </a:prstGeom>
        </p:spPr>
      </p:pic>
      <p:sp>
        <p:nvSpPr>
          <p:cNvPr id="11" name="Tekstvak 10">
            <a:extLst>
              <a:ext uri="{FF2B5EF4-FFF2-40B4-BE49-F238E27FC236}">
                <a16:creationId xmlns:a16="http://schemas.microsoft.com/office/drawing/2014/main" id="{6AB3AAEE-CDA7-FBA3-12BC-4B11D54EB1D1}"/>
              </a:ext>
            </a:extLst>
          </p:cNvPr>
          <p:cNvSpPr txBox="1"/>
          <p:nvPr/>
        </p:nvSpPr>
        <p:spPr>
          <a:xfrm>
            <a:off x="7113399" y="1335072"/>
            <a:ext cx="2209632" cy="523220"/>
          </a:xfrm>
          <a:prstGeom prst="rect">
            <a:avLst/>
          </a:prstGeom>
          <a:noFill/>
        </p:spPr>
        <p:txBody>
          <a:bodyPr wrap="square" rtlCol="0">
            <a:spAutoFit/>
          </a:bodyPr>
          <a:lstStyle/>
          <a:p>
            <a:r>
              <a:rPr lang="nl-NL" sz="1400" dirty="0"/>
              <a:t>Dit project wordt mogelijk gemaakt door: </a:t>
            </a:r>
          </a:p>
        </p:txBody>
      </p:sp>
      <p:pic>
        <p:nvPicPr>
          <p:cNvPr id="13" name="Picture 2" descr="Logo PTHU (download) - DEFAULT Leergemeenschap Pionieren">
            <a:extLst>
              <a:ext uri="{FF2B5EF4-FFF2-40B4-BE49-F238E27FC236}">
                <a16:creationId xmlns:a16="http://schemas.microsoft.com/office/drawing/2014/main" id="{9DF4E1D9-DEC8-79CD-9D8E-263602C24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259" y="447078"/>
            <a:ext cx="3960076" cy="94161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7F0533B7-668F-8C16-2C3F-9DE234E3F10A}"/>
              </a:ext>
            </a:extLst>
          </p:cNvPr>
          <p:cNvSpPr txBox="1"/>
          <p:nvPr/>
        </p:nvSpPr>
        <p:spPr>
          <a:xfrm>
            <a:off x="3598535" y="6050071"/>
            <a:ext cx="4706972" cy="369332"/>
          </a:xfrm>
          <a:prstGeom prst="rect">
            <a:avLst/>
          </a:prstGeom>
          <a:noFill/>
        </p:spPr>
        <p:txBody>
          <a:bodyPr wrap="square" rtlCol="0">
            <a:spAutoFit/>
          </a:bodyPr>
          <a:lstStyle/>
          <a:p>
            <a:r>
              <a:rPr lang="nl-NL" dirty="0">
                <a:solidFill>
                  <a:schemeClr val="bg1"/>
                </a:solidFill>
                <a:latin typeface="Avenir Book" panose="02000503020000020003"/>
              </a:rPr>
              <a:t>[naam geestelijk verzorger]</a:t>
            </a:r>
          </a:p>
        </p:txBody>
      </p:sp>
    </p:spTree>
    <p:extLst>
      <p:ext uri="{BB962C8B-B14F-4D97-AF65-F5344CB8AC3E}">
        <p14:creationId xmlns:p14="http://schemas.microsoft.com/office/powerpoint/2010/main" val="309077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359080" y="632562"/>
            <a:ext cx="9144000" cy="1080157"/>
          </a:xfrm>
        </p:spPr>
        <p:txBody>
          <a:bodyPr anchor="t" anchorCtr="0">
            <a:normAutofit/>
          </a:bodyPr>
          <a:lstStyle/>
          <a:p>
            <a:pPr algn="l"/>
            <a:r>
              <a:rPr lang="nl-NL" sz="5000" b="1" dirty="0">
                <a:solidFill>
                  <a:srgbClr val="55B9A9"/>
                </a:solidFill>
                <a:latin typeface="Avenir Black" panose="02000503020000020003" pitchFamily="2" charset="0"/>
              </a:rPr>
              <a:t>Introductie</a:t>
            </a:r>
          </a:p>
        </p:txBody>
      </p:sp>
      <p:sp>
        <p:nvSpPr>
          <p:cNvPr id="6" name="Titel 1">
            <a:extLst>
              <a:ext uri="{FF2B5EF4-FFF2-40B4-BE49-F238E27FC236}">
                <a16:creationId xmlns:a16="http://schemas.microsoft.com/office/drawing/2014/main" id="{4A46AF64-C133-4243-A377-6009A28CD173}"/>
              </a:ext>
            </a:extLst>
          </p:cNvPr>
          <p:cNvSpPr txBox="1">
            <a:spLocks/>
          </p:cNvSpPr>
          <p:nvPr/>
        </p:nvSpPr>
        <p:spPr>
          <a:xfrm>
            <a:off x="359080" y="1712719"/>
            <a:ext cx="11473840" cy="412441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dirty="0">
                <a:solidFill>
                  <a:srgbClr val="55B9A9"/>
                </a:solidFill>
                <a:latin typeface="Avenir Book" panose="02000503020000020003" pitchFamily="2" charset="0"/>
              </a:rPr>
              <a:t>Kennismaking</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Relevantie van het thema hoop, hopeloosheid, wanhoop</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Praktisch: accreditatie van training</a:t>
            </a: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p:txBody>
      </p:sp>
    </p:spTree>
    <p:extLst>
      <p:ext uri="{BB962C8B-B14F-4D97-AF65-F5344CB8AC3E}">
        <p14:creationId xmlns:p14="http://schemas.microsoft.com/office/powerpoint/2010/main" val="5119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4714CAC-ECFE-D944-B65F-6B41A6F991FD}"/>
              </a:ext>
            </a:extLst>
          </p:cNvPr>
          <p:cNvSpPr/>
          <p:nvPr/>
        </p:nvSpPr>
        <p:spPr>
          <a:xfrm>
            <a:off x="10442" y="-1"/>
            <a:ext cx="6096000" cy="6858001"/>
          </a:xfrm>
          <a:prstGeom prst="rect">
            <a:avLst/>
          </a:prstGeom>
          <a:solidFill>
            <a:srgbClr val="55B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417536" y="952214"/>
            <a:ext cx="5127320" cy="3395313"/>
          </a:xfrm>
        </p:spPr>
        <p:txBody>
          <a:bodyPr anchor="t" anchorCtr="0">
            <a:normAutofit/>
          </a:bodyPr>
          <a:lstStyle/>
          <a:p>
            <a:pPr algn="l"/>
            <a:r>
              <a:rPr lang="nl-NL" sz="5000" b="1" dirty="0">
                <a:solidFill>
                  <a:schemeClr val="bg1"/>
                </a:solidFill>
                <a:latin typeface="Avenir Black" panose="02000503020000020003" pitchFamily="2" charset="0"/>
              </a:rPr>
              <a:t>Het herkennen van hoop, hopeloosheid en wanhoop</a:t>
            </a:r>
          </a:p>
        </p:txBody>
      </p:sp>
      <p:sp>
        <p:nvSpPr>
          <p:cNvPr id="9" name="Titel 1">
            <a:extLst>
              <a:ext uri="{FF2B5EF4-FFF2-40B4-BE49-F238E27FC236}">
                <a16:creationId xmlns:a16="http://schemas.microsoft.com/office/drawing/2014/main" id="{C45C7026-9D44-3342-97B2-5CD7BA27DE5C}"/>
              </a:ext>
            </a:extLst>
          </p:cNvPr>
          <p:cNvSpPr txBox="1">
            <a:spLocks/>
          </p:cNvSpPr>
          <p:nvPr/>
        </p:nvSpPr>
        <p:spPr>
          <a:xfrm>
            <a:off x="6432249" y="632561"/>
            <a:ext cx="4839221" cy="5173253"/>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0" i="0" u="none" strike="noStrike" kern="1200" cap="none" spc="0" normalizeH="0" baseline="0" noProof="0" dirty="0">
                <a:ln>
                  <a:noFill/>
                </a:ln>
                <a:solidFill>
                  <a:srgbClr val="55B9A9"/>
                </a:solidFill>
                <a:effectLst/>
                <a:uLnTx/>
                <a:uFillTx/>
                <a:latin typeface="Avenir Book" panose="02000503020000020003" pitchFamily="2" charset="0"/>
                <a:ea typeface="+mj-ea"/>
                <a:cs typeface="+mj-cs"/>
              </a:rPr>
              <a:t>Bespreken in tweetallen: </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2200" dirty="0">
              <a:solidFill>
                <a:srgbClr val="55B9A9"/>
              </a:solidFill>
              <a:latin typeface="Avenir Book" panose="02000503020000020003"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0" i="0" u="none" strike="noStrike" kern="1200" cap="none" spc="0" normalizeH="0" baseline="0" noProof="0" dirty="0">
                <a:ln>
                  <a:noFill/>
                </a:ln>
                <a:solidFill>
                  <a:srgbClr val="55B9A9"/>
                </a:solidFill>
                <a:effectLst/>
                <a:uLnTx/>
                <a:uFillTx/>
                <a:latin typeface="Avenir Book" panose="02000503020000020003" pitchFamily="2" charset="0"/>
                <a:ea typeface="+mj-ea"/>
                <a:cs typeface="+mj-cs"/>
              </a:rPr>
              <a:t>Hoe herken ik hoop, hopeloosheid en wanhoop bij mijn chronische patiënten? (5 min.)</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2200" dirty="0">
              <a:solidFill>
                <a:srgbClr val="55B9A9"/>
              </a:solidFill>
              <a:latin typeface="Avenir Book" panose="02000503020000020003"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2200" dirty="0">
              <a:solidFill>
                <a:srgbClr val="55B9A9"/>
              </a:solidFill>
              <a:latin typeface="Avenir Book" panose="02000503020000020003"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200" b="0" i="0" u="none" strike="noStrike" kern="1200" cap="none" spc="0" normalizeH="0" baseline="0" noProof="0" dirty="0">
              <a:ln>
                <a:noFill/>
              </a:ln>
              <a:solidFill>
                <a:srgbClr val="55B9A9"/>
              </a:solidFill>
              <a:effectLst/>
              <a:uLnTx/>
              <a:uFillTx/>
              <a:latin typeface="Avenir Book" panose="02000503020000020003" pitchFamily="2"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200" b="0" i="0" u="none" strike="noStrike" kern="1200" cap="none" spc="0" normalizeH="0" baseline="0" noProof="0" dirty="0">
                <a:ln>
                  <a:noFill/>
                </a:ln>
                <a:solidFill>
                  <a:srgbClr val="55B9A9"/>
                </a:solidFill>
                <a:effectLst/>
                <a:uLnTx/>
                <a:uFillTx/>
                <a:latin typeface="Avenir Book" panose="02000503020000020003" pitchFamily="2" charset="0"/>
                <a:ea typeface="+mj-ea"/>
                <a:cs typeface="+mj-cs"/>
              </a:rPr>
              <a:t>Plenair</a:t>
            </a:r>
            <a:r>
              <a:rPr lang="nl-NL" sz="2200" dirty="0">
                <a:solidFill>
                  <a:srgbClr val="55B9A9"/>
                </a:solidFill>
                <a:latin typeface="Avenir Book" panose="02000503020000020003" pitchFamily="2" charset="0"/>
              </a:rPr>
              <a:t> bespreken</a:t>
            </a:r>
            <a:endParaRPr kumimoji="0" lang="nl-NL" sz="2200" b="0" i="0" u="none" strike="noStrike" kern="1200" cap="none" spc="0" normalizeH="0" baseline="0" noProof="0" dirty="0">
              <a:ln>
                <a:noFill/>
              </a:ln>
              <a:solidFill>
                <a:srgbClr val="55B9A9"/>
              </a:solidFill>
              <a:effectLst/>
              <a:uLnTx/>
              <a:uFillTx/>
              <a:latin typeface="Avenir Book" panose="02000503020000020003" pitchFamily="2" charset="0"/>
              <a:ea typeface="+mj-ea"/>
              <a:cs typeface="+mj-cs"/>
            </a:endParaRPr>
          </a:p>
        </p:txBody>
      </p:sp>
      <p:pic>
        <p:nvPicPr>
          <p:cNvPr id="3" name="Afbeelding 2">
            <a:extLst>
              <a:ext uri="{FF2B5EF4-FFF2-40B4-BE49-F238E27FC236}">
                <a16:creationId xmlns:a16="http://schemas.microsoft.com/office/drawing/2014/main" id="{36266A8F-91CD-D1FF-15B0-5FA4743B1E24}"/>
              </a:ext>
            </a:extLst>
          </p:cNvPr>
          <p:cNvPicPr>
            <a:picLocks noChangeAspect="1"/>
          </p:cNvPicPr>
          <p:nvPr/>
        </p:nvPicPr>
        <p:blipFill>
          <a:blip r:embed="rId3"/>
          <a:stretch>
            <a:fillRect/>
          </a:stretch>
        </p:blipFill>
        <p:spPr>
          <a:xfrm>
            <a:off x="4309593" y="4178711"/>
            <a:ext cx="3593697" cy="2395799"/>
          </a:xfrm>
          <a:prstGeom prst="rect">
            <a:avLst/>
          </a:prstGeom>
        </p:spPr>
      </p:pic>
      <p:sp>
        <p:nvSpPr>
          <p:cNvPr id="4" name="Tekstvak 3">
            <a:extLst>
              <a:ext uri="{FF2B5EF4-FFF2-40B4-BE49-F238E27FC236}">
                <a16:creationId xmlns:a16="http://schemas.microsoft.com/office/drawing/2014/main" id="{F1E39926-4A10-1D6A-0D6B-50AABAF3832E}"/>
              </a:ext>
            </a:extLst>
          </p:cNvPr>
          <p:cNvSpPr txBox="1"/>
          <p:nvPr/>
        </p:nvSpPr>
        <p:spPr>
          <a:xfrm>
            <a:off x="4545510" y="6574510"/>
            <a:ext cx="31009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Photo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by</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Vaclav</a:t>
            </a: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nl-NL" sz="1100" b="0" i="0" u="none" strike="noStrike" kern="1200" cap="none" spc="0" normalizeH="0" baseline="0" noProof="0" dirty="0" err="1">
                <a:ln>
                  <a:noFill/>
                </a:ln>
                <a:solidFill>
                  <a:prstClr val="black"/>
                </a:solidFill>
                <a:effectLst/>
                <a:uLnTx/>
                <a:uFillTx/>
                <a:latin typeface="Calibri" panose="020F0502020204030204"/>
                <a:ea typeface="+mn-ea"/>
                <a:cs typeface="+mn-cs"/>
              </a:rPr>
              <a:t>Unsplash</a:t>
            </a: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4714CAC-ECFE-D944-B65F-6B41A6F991FD}"/>
              </a:ext>
            </a:extLst>
          </p:cNvPr>
          <p:cNvSpPr/>
          <p:nvPr/>
        </p:nvSpPr>
        <p:spPr>
          <a:xfrm>
            <a:off x="10442" y="-1"/>
            <a:ext cx="6096000" cy="6858001"/>
          </a:xfrm>
          <a:prstGeom prst="rect">
            <a:avLst/>
          </a:prstGeom>
          <a:solidFill>
            <a:srgbClr val="55B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417536" y="952214"/>
            <a:ext cx="5127320" cy="3395313"/>
          </a:xfrm>
        </p:spPr>
        <p:txBody>
          <a:bodyPr anchor="t" anchorCtr="0">
            <a:normAutofit/>
          </a:bodyPr>
          <a:lstStyle/>
          <a:p>
            <a:pPr algn="l"/>
            <a:r>
              <a:rPr lang="nl-NL" sz="5000" b="1" dirty="0">
                <a:solidFill>
                  <a:schemeClr val="bg1"/>
                </a:solidFill>
                <a:latin typeface="Avenir Black" panose="02000503020000020003" pitchFamily="2" charset="0"/>
              </a:rPr>
              <a:t>Aanwijzingen hoop, hopeloosheid en wanhoop</a:t>
            </a:r>
          </a:p>
        </p:txBody>
      </p:sp>
      <p:sp>
        <p:nvSpPr>
          <p:cNvPr id="9" name="Titel 1">
            <a:extLst>
              <a:ext uri="{FF2B5EF4-FFF2-40B4-BE49-F238E27FC236}">
                <a16:creationId xmlns:a16="http://schemas.microsoft.com/office/drawing/2014/main" id="{C45C7026-9D44-3342-97B2-5CD7BA27DE5C}"/>
              </a:ext>
            </a:extLst>
          </p:cNvPr>
          <p:cNvSpPr txBox="1">
            <a:spLocks/>
          </p:cNvSpPr>
          <p:nvPr/>
        </p:nvSpPr>
        <p:spPr>
          <a:xfrm>
            <a:off x="6432249" y="632561"/>
            <a:ext cx="4839221" cy="5173253"/>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dirty="0">
                <a:solidFill>
                  <a:srgbClr val="55B9A9"/>
                </a:solidFill>
                <a:latin typeface="Avenir Book" panose="02000503020000020003" pitchFamily="2" charset="0"/>
              </a:rPr>
              <a:t>Verschillende typen signalen</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Verbonden met toekomstperspectief</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Verbonden met ziekte(verloop)</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Relaties en eenzaamheid</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Moedeloosheid en machteloosheid</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Oncomfortabel gevoel bij zorgverleners</a:t>
            </a:r>
          </a:p>
          <a:p>
            <a:pPr algn="l"/>
            <a:endParaRPr lang="nl-NL" sz="2000" dirty="0">
              <a:solidFill>
                <a:srgbClr val="55B9A9"/>
              </a:solidFill>
              <a:latin typeface="Avenir Book" panose="02000503020000020003" pitchFamily="2" charset="0"/>
            </a:endParaRPr>
          </a:p>
        </p:txBody>
      </p:sp>
      <p:pic>
        <p:nvPicPr>
          <p:cNvPr id="3" name="Afbeelding 2">
            <a:extLst>
              <a:ext uri="{FF2B5EF4-FFF2-40B4-BE49-F238E27FC236}">
                <a16:creationId xmlns:a16="http://schemas.microsoft.com/office/drawing/2014/main" id="{36266A8F-91CD-D1FF-15B0-5FA4743B1E24}"/>
              </a:ext>
            </a:extLst>
          </p:cNvPr>
          <p:cNvPicPr>
            <a:picLocks noChangeAspect="1"/>
          </p:cNvPicPr>
          <p:nvPr/>
        </p:nvPicPr>
        <p:blipFill>
          <a:blip r:embed="rId3"/>
          <a:stretch>
            <a:fillRect/>
          </a:stretch>
        </p:blipFill>
        <p:spPr>
          <a:xfrm>
            <a:off x="4309593" y="4178711"/>
            <a:ext cx="3593697" cy="2395799"/>
          </a:xfrm>
          <a:prstGeom prst="rect">
            <a:avLst/>
          </a:prstGeom>
        </p:spPr>
      </p:pic>
      <p:sp>
        <p:nvSpPr>
          <p:cNvPr id="4" name="Tekstvak 3">
            <a:extLst>
              <a:ext uri="{FF2B5EF4-FFF2-40B4-BE49-F238E27FC236}">
                <a16:creationId xmlns:a16="http://schemas.microsoft.com/office/drawing/2014/main" id="{F1E39926-4A10-1D6A-0D6B-50AABAF3832E}"/>
              </a:ext>
            </a:extLst>
          </p:cNvPr>
          <p:cNvSpPr txBox="1"/>
          <p:nvPr/>
        </p:nvSpPr>
        <p:spPr>
          <a:xfrm>
            <a:off x="4545510" y="6574510"/>
            <a:ext cx="3100979" cy="261610"/>
          </a:xfrm>
          <a:prstGeom prst="rect">
            <a:avLst/>
          </a:prstGeom>
          <a:noFill/>
        </p:spPr>
        <p:txBody>
          <a:bodyPr wrap="square" rtlCol="0">
            <a:spAutoFit/>
          </a:bodyPr>
          <a:lstStyle/>
          <a:p>
            <a:pPr algn="ctr"/>
            <a:r>
              <a:rPr lang="nl-NL" sz="1100" dirty="0"/>
              <a:t>Photo </a:t>
            </a:r>
            <a:r>
              <a:rPr lang="nl-NL" sz="1100" dirty="0" err="1"/>
              <a:t>by</a:t>
            </a:r>
            <a:r>
              <a:rPr lang="nl-NL" sz="1100" dirty="0"/>
              <a:t> </a:t>
            </a:r>
            <a:r>
              <a:rPr lang="nl-NL" sz="1100" dirty="0" err="1"/>
              <a:t>Vaclav</a:t>
            </a:r>
            <a:r>
              <a:rPr lang="nl-NL" sz="1100" dirty="0"/>
              <a:t> on </a:t>
            </a:r>
            <a:r>
              <a:rPr lang="nl-NL" sz="1100" dirty="0" err="1"/>
              <a:t>Unsplash</a:t>
            </a:r>
            <a:endParaRPr lang="nl-NL" sz="1100" dirty="0"/>
          </a:p>
        </p:txBody>
      </p:sp>
    </p:spTree>
    <p:extLst>
      <p:ext uri="{BB962C8B-B14F-4D97-AF65-F5344CB8AC3E}">
        <p14:creationId xmlns:p14="http://schemas.microsoft.com/office/powerpoint/2010/main" val="11492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4714CAC-ECFE-D944-B65F-6B41A6F991FD}"/>
              </a:ext>
            </a:extLst>
          </p:cNvPr>
          <p:cNvSpPr/>
          <p:nvPr/>
        </p:nvSpPr>
        <p:spPr>
          <a:xfrm>
            <a:off x="0" y="-1"/>
            <a:ext cx="6096000" cy="6858001"/>
          </a:xfrm>
          <a:prstGeom prst="rect">
            <a:avLst/>
          </a:prstGeom>
          <a:solidFill>
            <a:srgbClr val="ED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highlight>
                <a:srgbClr val="ED9440"/>
              </a:highlight>
            </a:endParaRPr>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359080" y="632562"/>
            <a:ext cx="5127320" cy="3395313"/>
          </a:xfrm>
        </p:spPr>
        <p:txBody>
          <a:bodyPr anchor="t" anchorCtr="0">
            <a:normAutofit/>
          </a:bodyPr>
          <a:lstStyle/>
          <a:p>
            <a:pPr algn="l"/>
            <a:r>
              <a:rPr lang="nl-NL" sz="5000" b="1" dirty="0">
                <a:solidFill>
                  <a:schemeClr val="bg1"/>
                </a:solidFill>
                <a:latin typeface="Avenir Black" panose="02000503020000020003" pitchFamily="2" charset="0"/>
              </a:rPr>
              <a:t>Hoop als reden om zingeving te bespreken</a:t>
            </a:r>
          </a:p>
        </p:txBody>
      </p:sp>
      <p:sp>
        <p:nvSpPr>
          <p:cNvPr id="9" name="Titel 1">
            <a:extLst>
              <a:ext uri="{FF2B5EF4-FFF2-40B4-BE49-F238E27FC236}">
                <a16:creationId xmlns:a16="http://schemas.microsoft.com/office/drawing/2014/main" id="{C45C7026-9D44-3342-97B2-5CD7BA27DE5C}"/>
              </a:ext>
            </a:extLst>
          </p:cNvPr>
          <p:cNvSpPr txBox="1">
            <a:spLocks/>
          </p:cNvSpPr>
          <p:nvPr/>
        </p:nvSpPr>
        <p:spPr>
          <a:xfrm>
            <a:off x="6432249" y="632561"/>
            <a:ext cx="4839221" cy="5173253"/>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Plenair bespreken: </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Wanneer zijn hoop, hopeloosheid en wanhoop een reden om zingeving te bespreken?</a:t>
            </a:r>
          </a:p>
          <a:p>
            <a:pPr marL="0" indent="0">
              <a:buNone/>
            </a:pPr>
            <a:endParaRPr lang="nl-NL" sz="900" dirty="0"/>
          </a:p>
          <a:p>
            <a:pPr algn="l"/>
            <a:endParaRPr lang="nl-NL" sz="2000" dirty="0">
              <a:solidFill>
                <a:srgbClr val="55B9A9"/>
              </a:solidFill>
              <a:latin typeface="Avenir Book" panose="02000503020000020003" pitchFamily="2" charset="0"/>
            </a:endParaRPr>
          </a:p>
        </p:txBody>
      </p:sp>
      <p:pic>
        <p:nvPicPr>
          <p:cNvPr id="12" name="Afbeelding 11">
            <a:extLst>
              <a:ext uri="{FF2B5EF4-FFF2-40B4-BE49-F238E27FC236}">
                <a16:creationId xmlns:a16="http://schemas.microsoft.com/office/drawing/2014/main" id="{E433CCB4-5DAC-0A41-82C9-B142C15624DE}"/>
              </a:ext>
            </a:extLst>
          </p:cNvPr>
          <p:cNvPicPr>
            <a:picLocks noChangeAspect="1"/>
          </p:cNvPicPr>
          <p:nvPr/>
        </p:nvPicPr>
        <p:blipFill>
          <a:blip r:embed="rId2"/>
          <a:stretch>
            <a:fillRect/>
          </a:stretch>
        </p:blipFill>
        <p:spPr>
          <a:xfrm>
            <a:off x="0" y="4595845"/>
            <a:ext cx="6096000" cy="886256"/>
          </a:xfrm>
          <a:prstGeom prst="rect">
            <a:avLst/>
          </a:prstGeom>
        </p:spPr>
      </p:pic>
    </p:spTree>
    <p:extLst>
      <p:ext uri="{BB962C8B-B14F-4D97-AF65-F5344CB8AC3E}">
        <p14:creationId xmlns:p14="http://schemas.microsoft.com/office/powerpoint/2010/main" val="149703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359080" y="632562"/>
            <a:ext cx="11603274" cy="1080157"/>
          </a:xfrm>
        </p:spPr>
        <p:txBody>
          <a:bodyPr anchor="t" anchorCtr="0">
            <a:normAutofit fontScale="90000"/>
          </a:bodyPr>
          <a:lstStyle/>
          <a:p>
            <a:pPr algn="l"/>
            <a:r>
              <a:rPr lang="nl-NL" sz="5000" b="1" dirty="0">
                <a:solidFill>
                  <a:srgbClr val="55B9A9"/>
                </a:solidFill>
                <a:latin typeface="Avenir Black" panose="02000503020000020003" pitchFamily="2" charset="0"/>
              </a:rPr>
              <a:t>Goede omgang hoop, hopeloosheid &amp; wanhoop</a:t>
            </a:r>
          </a:p>
        </p:txBody>
      </p:sp>
      <p:sp>
        <p:nvSpPr>
          <p:cNvPr id="6" name="Titel 1">
            <a:extLst>
              <a:ext uri="{FF2B5EF4-FFF2-40B4-BE49-F238E27FC236}">
                <a16:creationId xmlns:a16="http://schemas.microsoft.com/office/drawing/2014/main" id="{4A46AF64-C133-4243-A377-6009A28CD173}"/>
              </a:ext>
            </a:extLst>
          </p:cNvPr>
          <p:cNvSpPr txBox="1">
            <a:spLocks/>
          </p:cNvSpPr>
          <p:nvPr/>
        </p:nvSpPr>
        <p:spPr>
          <a:xfrm>
            <a:off x="359080" y="1712719"/>
            <a:ext cx="11473840" cy="412441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dirty="0">
                <a:solidFill>
                  <a:srgbClr val="55B9A9"/>
                </a:solidFill>
                <a:latin typeface="Avenir Book" panose="02000503020000020003" pitchFamily="2" charset="0"/>
              </a:rPr>
              <a:t>Je kunt hoop niet opleggen aan anderen (Van Veluw &amp; </a:t>
            </a:r>
            <a:r>
              <a:rPr lang="nl-NL" sz="2000" dirty="0" err="1">
                <a:solidFill>
                  <a:srgbClr val="55B9A9"/>
                </a:solidFill>
                <a:latin typeface="Avenir Book" panose="02000503020000020003" pitchFamily="2" charset="0"/>
              </a:rPr>
              <a:t>Olsman</a:t>
            </a:r>
            <a:r>
              <a:rPr lang="nl-NL" sz="2000" dirty="0">
                <a:solidFill>
                  <a:srgbClr val="55B9A9"/>
                </a:solidFill>
                <a:latin typeface="Avenir Book" panose="02000503020000020003" pitchFamily="2" charset="0"/>
              </a:rPr>
              <a:t>, 2023)</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Interpersoonlijke relatie kan hoop voeden (Van Veluw &amp; </a:t>
            </a:r>
            <a:r>
              <a:rPr lang="nl-NL" sz="2000" dirty="0" err="1">
                <a:solidFill>
                  <a:srgbClr val="55B9A9"/>
                </a:solidFill>
                <a:latin typeface="Avenir Book" panose="02000503020000020003" pitchFamily="2" charset="0"/>
              </a:rPr>
              <a:t>Olsman</a:t>
            </a:r>
            <a:r>
              <a:rPr lang="nl-NL" sz="2000" dirty="0">
                <a:solidFill>
                  <a:srgbClr val="55B9A9"/>
                </a:solidFill>
                <a:latin typeface="Avenir Book" panose="02000503020000020003" pitchFamily="2" charset="0"/>
              </a:rPr>
              <a:t>, 2023)</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Belang dat anderen hoop blijven houden (</a:t>
            </a:r>
            <a:r>
              <a:rPr lang="nl-NL" sz="2000" dirty="0" err="1">
                <a:solidFill>
                  <a:srgbClr val="55B9A9"/>
                </a:solidFill>
                <a:latin typeface="Avenir Book" panose="02000503020000020003" pitchFamily="2" charset="0"/>
              </a:rPr>
              <a:t>Olsman</a:t>
            </a:r>
            <a:r>
              <a:rPr lang="nl-NL" sz="2000" dirty="0">
                <a:solidFill>
                  <a:srgbClr val="55B9A9"/>
                </a:solidFill>
                <a:latin typeface="Avenir Book" panose="02000503020000020003" pitchFamily="2" charset="0"/>
              </a:rPr>
              <a:t>, 2020; Van Veluw &amp; </a:t>
            </a:r>
            <a:r>
              <a:rPr lang="nl-NL" sz="2000" dirty="0" err="1">
                <a:solidFill>
                  <a:srgbClr val="55B9A9"/>
                </a:solidFill>
                <a:latin typeface="Avenir Book" panose="02000503020000020003" pitchFamily="2" charset="0"/>
              </a:rPr>
              <a:t>Olsman</a:t>
            </a:r>
            <a:r>
              <a:rPr lang="nl-NL" sz="2000" dirty="0">
                <a:solidFill>
                  <a:srgbClr val="55B9A9"/>
                </a:solidFill>
                <a:latin typeface="Avenir Book" panose="02000503020000020003" pitchFamily="2" charset="0"/>
              </a:rPr>
              <a:t>, 2023)</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Effecten van (m.n. psychotherapeutische) interventies met doel hoop te versterken in palliatieve zorg (Salamanca-Balen, </a:t>
            </a:r>
            <a:r>
              <a:rPr lang="nl-NL" sz="2000" dirty="0" err="1">
                <a:solidFill>
                  <a:srgbClr val="55B9A9"/>
                </a:solidFill>
                <a:latin typeface="Avenir Book" panose="02000503020000020003" pitchFamily="2" charset="0"/>
              </a:rPr>
              <a:t>Merluzzi</a:t>
            </a:r>
            <a:r>
              <a:rPr lang="nl-NL" sz="2000" dirty="0">
                <a:solidFill>
                  <a:srgbClr val="55B9A9"/>
                </a:solidFill>
                <a:latin typeface="Avenir Book" panose="02000503020000020003" pitchFamily="2" charset="0"/>
              </a:rPr>
              <a:t> en Chen, 2021):</a:t>
            </a:r>
          </a:p>
          <a:p>
            <a:pPr algn="l"/>
            <a:endParaRPr lang="nl-NL" sz="2000" dirty="0">
              <a:solidFill>
                <a:srgbClr val="55B9A9"/>
              </a:solidFill>
              <a:latin typeface="Avenir Book" panose="02000503020000020003" pitchFamily="2" charset="0"/>
            </a:endParaRPr>
          </a:p>
          <a:p>
            <a:pPr marL="342900" indent="-342900" algn="l">
              <a:buFontTx/>
              <a:buChar char="-"/>
            </a:pPr>
            <a:r>
              <a:rPr lang="nl-NL" sz="2000" dirty="0">
                <a:solidFill>
                  <a:srgbClr val="55B9A9"/>
                </a:solidFill>
                <a:latin typeface="Avenir Book" panose="02000503020000020003" pitchFamily="2" charset="0"/>
              </a:rPr>
              <a:t>Vermeerderen hoop;</a:t>
            </a:r>
          </a:p>
          <a:p>
            <a:pPr marL="342900" indent="-342900" algn="l">
              <a:buFontTx/>
              <a:buChar char="-"/>
            </a:pPr>
            <a:r>
              <a:rPr lang="nl-NL" sz="2000" dirty="0">
                <a:solidFill>
                  <a:srgbClr val="55B9A9"/>
                </a:solidFill>
                <a:latin typeface="Avenir Book" panose="02000503020000020003" pitchFamily="2" charset="0"/>
              </a:rPr>
              <a:t>Verminderen depressie;</a:t>
            </a:r>
          </a:p>
          <a:p>
            <a:pPr marL="342900" indent="-342900" algn="l">
              <a:buFontTx/>
              <a:buChar char="-"/>
            </a:pPr>
            <a:r>
              <a:rPr lang="nl-NL" sz="2000" dirty="0">
                <a:solidFill>
                  <a:srgbClr val="55B9A9"/>
                </a:solidFill>
                <a:latin typeface="Avenir Book" panose="02000503020000020003" pitchFamily="2" charset="0"/>
              </a:rPr>
              <a:t>Verhogen spiritualiteit</a:t>
            </a:r>
          </a:p>
          <a:p>
            <a:pPr marL="342900" indent="-342900" algn="l">
              <a:buFontTx/>
              <a:buChar char="-"/>
            </a:pPr>
            <a:r>
              <a:rPr lang="nl-NL" sz="2000" dirty="0">
                <a:solidFill>
                  <a:srgbClr val="55B9A9"/>
                </a:solidFill>
                <a:latin typeface="Avenir Book" panose="02000503020000020003" pitchFamily="2" charset="0"/>
              </a:rPr>
              <a:t>Maar weinig effect op het verminderen van hopeloosheid;</a:t>
            </a: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p:txBody>
      </p:sp>
    </p:spTree>
    <p:extLst>
      <p:ext uri="{BB962C8B-B14F-4D97-AF65-F5344CB8AC3E}">
        <p14:creationId xmlns:p14="http://schemas.microsoft.com/office/powerpoint/2010/main" val="317004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4714CAC-ECFE-D944-B65F-6B41A6F991FD}"/>
              </a:ext>
            </a:extLst>
          </p:cNvPr>
          <p:cNvSpPr/>
          <p:nvPr/>
        </p:nvSpPr>
        <p:spPr>
          <a:xfrm>
            <a:off x="0" y="-1"/>
            <a:ext cx="6096000" cy="6858001"/>
          </a:xfrm>
          <a:prstGeom prst="rect">
            <a:avLst/>
          </a:prstGeom>
          <a:solidFill>
            <a:srgbClr val="ED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highlight>
                <a:srgbClr val="ED9440"/>
              </a:highlight>
            </a:endParaRPr>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359080" y="632562"/>
            <a:ext cx="5127320" cy="3395313"/>
          </a:xfrm>
        </p:spPr>
        <p:txBody>
          <a:bodyPr anchor="t" anchorCtr="0">
            <a:normAutofit/>
          </a:bodyPr>
          <a:lstStyle/>
          <a:p>
            <a:pPr algn="l"/>
            <a:r>
              <a:rPr lang="nl-NL" sz="5000" b="1" dirty="0">
                <a:solidFill>
                  <a:schemeClr val="bg1"/>
                </a:solidFill>
                <a:latin typeface="Avenir Black" panose="02000503020000020003" pitchFamily="2" charset="0"/>
              </a:rPr>
              <a:t>Doorverwijzen naar Geestelijke Verzorging</a:t>
            </a:r>
          </a:p>
        </p:txBody>
      </p:sp>
      <p:sp>
        <p:nvSpPr>
          <p:cNvPr id="9" name="Titel 1">
            <a:extLst>
              <a:ext uri="{FF2B5EF4-FFF2-40B4-BE49-F238E27FC236}">
                <a16:creationId xmlns:a16="http://schemas.microsoft.com/office/drawing/2014/main" id="{C45C7026-9D44-3342-97B2-5CD7BA27DE5C}"/>
              </a:ext>
            </a:extLst>
          </p:cNvPr>
          <p:cNvSpPr txBox="1">
            <a:spLocks/>
          </p:cNvSpPr>
          <p:nvPr/>
        </p:nvSpPr>
        <p:spPr>
          <a:xfrm>
            <a:off x="6432249" y="632561"/>
            <a:ext cx="4839221" cy="5173253"/>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In welke situaties is het zinvol om iemand door te verwijzen naar een geestelijk verzorger?</a:t>
            </a:r>
          </a:p>
          <a:p>
            <a:pPr algn="l"/>
            <a:endParaRPr lang="nl-NL" sz="2000" dirty="0">
              <a:solidFill>
                <a:srgbClr val="55B9A9"/>
              </a:solidFill>
              <a:latin typeface="Avenir Book" panose="02000503020000020003" pitchFamily="2" charset="0"/>
            </a:endParaRPr>
          </a:p>
          <a:p>
            <a:pPr algn="l"/>
            <a:r>
              <a:rPr lang="nl-NL" sz="2000" dirty="0">
                <a:solidFill>
                  <a:srgbClr val="55B9A9"/>
                </a:solidFill>
                <a:latin typeface="Avenir Book" panose="02000503020000020003" pitchFamily="2" charset="0"/>
              </a:rPr>
              <a:t>Hoe komt een doorverwijzing praktisch tot stand? </a:t>
            </a:r>
          </a:p>
          <a:p>
            <a:pPr marL="342900" indent="-342900" algn="l">
              <a:buFont typeface="Arial" panose="020B0604020202020204" pitchFamily="34" charset="0"/>
              <a:buChar char="•"/>
            </a:pPr>
            <a:r>
              <a:rPr lang="nl-NL" sz="2000" dirty="0">
                <a:solidFill>
                  <a:srgbClr val="55B9A9"/>
                </a:solidFill>
                <a:latin typeface="Avenir Book" panose="02000503020000020003" pitchFamily="2" charset="0"/>
              </a:rPr>
              <a:t>Centrum voor Levensvragen</a:t>
            </a:r>
          </a:p>
          <a:p>
            <a:pPr marL="342900" indent="-342900" algn="l">
              <a:buFont typeface="Arial" panose="020B0604020202020204" pitchFamily="34" charset="0"/>
              <a:buChar char="•"/>
            </a:pPr>
            <a:r>
              <a:rPr lang="nl-NL" sz="2000" dirty="0">
                <a:solidFill>
                  <a:srgbClr val="55B9A9"/>
                </a:solidFill>
                <a:latin typeface="Avenir Book" panose="02000503020000020003" pitchFamily="2" charset="0"/>
              </a:rPr>
              <a:t>Eigen expertise als </a:t>
            </a:r>
            <a:r>
              <a:rPr lang="nl-NL" sz="2000" dirty="0" err="1">
                <a:solidFill>
                  <a:srgbClr val="55B9A9"/>
                </a:solidFill>
                <a:latin typeface="Avenir Book" panose="02000503020000020003" pitchFamily="2" charset="0"/>
              </a:rPr>
              <a:t>GV’er</a:t>
            </a:r>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algn="l"/>
            <a:endParaRPr lang="nl-NL" sz="2000" dirty="0">
              <a:solidFill>
                <a:srgbClr val="55B9A9"/>
              </a:solidFill>
              <a:latin typeface="Avenir Book" panose="02000503020000020003" pitchFamily="2" charset="0"/>
            </a:endParaRPr>
          </a:p>
          <a:p>
            <a:pPr marL="0" indent="0">
              <a:buNone/>
            </a:pPr>
            <a:endParaRPr lang="nl-NL" sz="900" dirty="0"/>
          </a:p>
          <a:p>
            <a:pPr algn="l"/>
            <a:endParaRPr lang="nl-NL" sz="2000" dirty="0">
              <a:solidFill>
                <a:srgbClr val="55B9A9"/>
              </a:solidFill>
              <a:latin typeface="Avenir Book" panose="02000503020000020003" pitchFamily="2" charset="0"/>
            </a:endParaRPr>
          </a:p>
        </p:txBody>
      </p:sp>
      <p:pic>
        <p:nvPicPr>
          <p:cNvPr id="12" name="Afbeelding 11">
            <a:extLst>
              <a:ext uri="{FF2B5EF4-FFF2-40B4-BE49-F238E27FC236}">
                <a16:creationId xmlns:a16="http://schemas.microsoft.com/office/drawing/2014/main" id="{E433CCB4-5DAC-0A41-82C9-B142C15624DE}"/>
              </a:ext>
            </a:extLst>
          </p:cNvPr>
          <p:cNvPicPr>
            <a:picLocks noChangeAspect="1"/>
          </p:cNvPicPr>
          <p:nvPr/>
        </p:nvPicPr>
        <p:blipFill>
          <a:blip r:embed="rId3"/>
          <a:stretch>
            <a:fillRect/>
          </a:stretch>
        </p:blipFill>
        <p:spPr>
          <a:xfrm>
            <a:off x="0" y="4595845"/>
            <a:ext cx="6096000" cy="886256"/>
          </a:xfrm>
          <a:prstGeom prst="rect">
            <a:avLst/>
          </a:prstGeom>
        </p:spPr>
      </p:pic>
    </p:spTree>
    <p:extLst>
      <p:ext uri="{BB962C8B-B14F-4D97-AF65-F5344CB8AC3E}">
        <p14:creationId xmlns:p14="http://schemas.microsoft.com/office/powerpoint/2010/main" val="268401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0DCC328-D65C-9A40-9FAA-67522FA1EA20}"/>
              </a:ext>
            </a:extLst>
          </p:cNvPr>
          <p:cNvSpPr/>
          <p:nvPr/>
        </p:nvSpPr>
        <p:spPr>
          <a:xfrm>
            <a:off x="0" y="2045478"/>
            <a:ext cx="12192000" cy="4812522"/>
          </a:xfrm>
          <a:prstGeom prst="rect">
            <a:avLst/>
          </a:prstGeom>
          <a:solidFill>
            <a:srgbClr val="55B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EF17513-3628-0741-9C0E-79ABE0C8EC43}"/>
              </a:ext>
            </a:extLst>
          </p:cNvPr>
          <p:cNvSpPr>
            <a:spLocks noGrp="1"/>
          </p:cNvSpPr>
          <p:nvPr>
            <p:ph type="ctrTitle"/>
          </p:nvPr>
        </p:nvSpPr>
        <p:spPr>
          <a:xfrm>
            <a:off x="1524000" y="3094767"/>
            <a:ext cx="9144000" cy="901874"/>
          </a:xfrm>
        </p:spPr>
        <p:txBody>
          <a:bodyPr anchor="t" anchorCtr="0">
            <a:normAutofit fontScale="90000"/>
          </a:bodyPr>
          <a:lstStyle/>
          <a:p>
            <a:r>
              <a:rPr lang="nl-NL" sz="6000" dirty="0">
                <a:solidFill>
                  <a:schemeClr val="bg1"/>
                </a:solidFill>
                <a:latin typeface="Avenir Book" panose="02000503020000020003"/>
              </a:rPr>
              <a:t>Chronische patiënten begeleiden bij hoop, wanhoop en hopeloosheid</a:t>
            </a:r>
            <a:br>
              <a:rPr lang="nl-NL" sz="6000" dirty="0">
                <a:solidFill>
                  <a:schemeClr val="bg1"/>
                </a:solidFill>
                <a:latin typeface="Avenir Book" panose="02000503020000020003"/>
              </a:rPr>
            </a:br>
            <a:endParaRPr lang="nl-NL" b="1" dirty="0">
              <a:solidFill>
                <a:schemeClr val="bg1"/>
              </a:solidFill>
              <a:latin typeface="Avenir Heavy" panose="02000503020000020003" pitchFamily="2" charset="0"/>
            </a:endParaRPr>
          </a:p>
        </p:txBody>
      </p:sp>
      <p:pic>
        <p:nvPicPr>
          <p:cNvPr id="5" name="Afbeelding 4">
            <a:extLst>
              <a:ext uri="{FF2B5EF4-FFF2-40B4-BE49-F238E27FC236}">
                <a16:creationId xmlns:a16="http://schemas.microsoft.com/office/drawing/2014/main" id="{D4FF5E43-77B6-054E-B4EE-EAE6754418ED}"/>
              </a:ext>
            </a:extLst>
          </p:cNvPr>
          <p:cNvPicPr>
            <a:picLocks noChangeAspect="1"/>
          </p:cNvPicPr>
          <p:nvPr/>
        </p:nvPicPr>
        <p:blipFill>
          <a:blip r:embed="rId2"/>
          <a:srcRect/>
          <a:stretch/>
        </p:blipFill>
        <p:spPr>
          <a:xfrm>
            <a:off x="-103000" y="-494431"/>
            <a:ext cx="3700056" cy="2610253"/>
          </a:xfrm>
          <a:prstGeom prst="rect">
            <a:avLst/>
          </a:prstGeom>
        </p:spPr>
      </p:pic>
      <p:sp>
        <p:nvSpPr>
          <p:cNvPr id="6" name="Titel 1">
            <a:extLst>
              <a:ext uri="{FF2B5EF4-FFF2-40B4-BE49-F238E27FC236}">
                <a16:creationId xmlns:a16="http://schemas.microsoft.com/office/drawing/2014/main" id="{4A46AF64-C133-4243-A377-6009A28CD173}"/>
              </a:ext>
            </a:extLst>
          </p:cNvPr>
          <p:cNvSpPr txBox="1">
            <a:spLocks/>
          </p:cNvSpPr>
          <p:nvPr/>
        </p:nvSpPr>
        <p:spPr>
          <a:xfrm>
            <a:off x="1524000" y="4826208"/>
            <a:ext cx="9296399" cy="1042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2600" dirty="0">
              <a:solidFill>
                <a:schemeClr val="bg1"/>
              </a:solidFill>
              <a:latin typeface="Avenir Book" panose="02000503020000020003"/>
            </a:endParaRPr>
          </a:p>
          <a:p>
            <a:endParaRPr lang="nl-NL" sz="2600" dirty="0">
              <a:solidFill>
                <a:schemeClr val="bg1"/>
              </a:solidFill>
              <a:latin typeface="Avenir Book" panose="02000503020000020003"/>
            </a:endParaRPr>
          </a:p>
        </p:txBody>
      </p:sp>
      <p:sp>
        <p:nvSpPr>
          <p:cNvPr id="10" name="Titel 1">
            <a:extLst>
              <a:ext uri="{FF2B5EF4-FFF2-40B4-BE49-F238E27FC236}">
                <a16:creationId xmlns:a16="http://schemas.microsoft.com/office/drawing/2014/main" id="{2F205978-CBBF-AB4E-87C1-C31D0351B895}"/>
              </a:ext>
            </a:extLst>
          </p:cNvPr>
          <p:cNvSpPr txBox="1">
            <a:spLocks/>
          </p:cNvSpPr>
          <p:nvPr/>
        </p:nvSpPr>
        <p:spPr>
          <a:xfrm>
            <a:off x="352815" y="6050070"/>
            <a:ext cx="3244241" cy="5636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000" b="1" dirty="0">
                <a:solidFill>
                  <a:schemeClr val="bg1"/>
                </a:solidFill>
                <a:latin typeface="Avenir Book" panose="02000503020000020003" pitchFamily="2" charset="0"/>
              </a:rPr>
              <a:t>[datum]</a:t>
            </a:r>
          </a:p>
        </p:txBody>
      </p:sp>
      <p:pic>
        <p:nvPicPr>
          <p:cNvPr id="4" name="Afbeelding 3">
            <a:extLst>
              <a:ext uri="{FF2B5EF4-FFF2-40B4-BE49-F238E27FC236}">
                <a16:creationId xmlns:a16="http://schemas.microsoft.com/office/drawing/2014/main" id="{0ED0A31B-3CF3-1D46-9608-993FED6F815A}"/>
              </a:ext>
            </a:extLst>
          </p:cNvPr>
          <p:cNvPicPr>
            <a:picLocks noChangeAspect="1"/>
          </p:cNvPicPr>
          <p:nvPr/>
        </p:nvPicPr>
        <p:blipFill>
          <a:blip r:embed="rId3"/>
          <a:stretch>
            <a:fillRect/>
          </a:stretch>
        </p:blipFill>
        <p:spPr>
          <a:xfrm>
            <a:off x="0" y="2045478"/>
            <a:ext cx="12192000" cy="899910"/>
          </a:xfrm>
          <a:prstGeom prst="rect">
            <a:avLst/>
          </a:prstGeom>
        </p:spPr>
      </p:pic>
      <p:pic>
        <p:nvPicPr>
          <p:cNvPr id="3" name="Afbeelding 2">
            <a:extLst>
              <a:ext uri="{FF2B5EF4-FFF2-40B4-BE49-F238E27FC236}">
                <a16:creationId xmlns:a16="http://schemas.microsoft.com/office/drawing/2014/main" id="{DE5EB6B4-9DA8-94A6-3448-DEC50F3F3EF3}"/>
              </a:ext>
            </a:extLst>
          </p:cNvPr>
          <p:cNvPicPr>
            <a:picLocks noChangeAspect="1"/>
          </p:cNvPicPr>
          <p:nvPr/>
        </p:nvPicPr>
        <p:blipFill>
          <a:blip r:embed="rId4"/>
          <a:stretch>
            <a:fillRect/>
          </a:stretch>
        </p:blipFill>
        <p:spPr>
          <a:xfrm>
            <a:off x="7230140" y="327704"/>
            <a:ext cx="4732215" cy="763969"/>
          </a:xfrm>
          <a:prstGeom prst="rect">
            <a:avLst/>
          </a:prstGeom>
        </p:spPr>
      </p:pic>
      <p:pic>
        <p:nvPicPr>
          <p:cNvPr id="9" name="Afbeelding 8">
            <a:extLst>
              <a:ext uri="{FF2B5EF4-FFF2-40B4-BE49-F238E27FC236}">
                <a16:creationId xmlns:a16="http://schemas.microsoft.com/office/drawing/2014/main" id="{0C02FEC3-726C-09CD-C751-92B02ABA8445}"/>
              </a:ext>
            </a:extLst>
          </p:cNvPr>
          <p:cNvPicPr>
            <a:picLocks noChangeAspect="1"/>
          </p:cNvPicPr>
          <p:nvPr/>
        </p:nvPicPr>
        <p:blipFill>
          <a:blip r:embed="rId5"/>
          <a:stretch>
            <a:fillRect/>
          </a:stretch>
        </p:blipFill>
        <p:spPr>
          <a:xfrm>
            <a:off x="9609095" y="1252659"/>
            <a:ext cx="2353260" cy="573074"/>
          </a:xfrm>
          <a:prstGeom prst="rect">
            <a:avLst/>
          </a:prstGeom>
        </p:spPr>
      </p:pic>
      <p:sp>
        <p:nvSpPr>
          <p:cNvPr id="11" name="Tekstvak 10">
            <a:extLst>
              <a:ext uri="{FF2B5EF4-FFF2-40B4-BE49-F238E27FC236}">
                <a16:creationId xmlns:a16="http://schemas.microsoft.com/office/drawing/2014/main" id="{6AB3AAEE-CDA7-FBA3-12BC-4B11D54EB1D1}"/>
              </a:ext>
            </a:extLst>
          </p:cNvPr>
          <p:cNvSpPr txBox="1"/>
          <p:nvPr/>
        </p:nvSpPr>
        <p:spPr>
          <a:xfrm>
            <a:off x="7113399" y="1335072"/>
            <a:ext cx="2209632" cy="523220"/>
          </a:xfrm>
          <a:prstGeom prst="rect">
            <a:avLst/>
          </a:prstGeom>
          <a:noFill/>
        </p:spPr>
        <p:txBody>
          <a:bodyPr wrap="square" rtlCol="0">
            <a:spAutoFit/>
          </a:bodyPr>
          <a:lstStyle/>
          <a:p>
            <a:r>
              <a:rPr lang="nl-NL" sz="1400" dirty="0"/>
              <a:t>Dit project wordt mogelijk gemaakt door: </a:t>
            </a:r>
          </a:p>
        </p:txBody>
      </p:sp>
      <p:pic>
        <p:nvPicPr>
          <p:cNvPr id="13" name="Picture 2" descr="Logo PTHU (download) - DEFAULT Leergemeenschap Pionieren">
            <a:extLst>
              <a:ext uri="{FF2B5EF4-FFF2-40B4-BE49-F238E27FC236}">
                <a16:creationId xmlns:a16="http://schemas.microsoft.com/office/drawing/2014/main" id="{9DF4E1D9-DEC8-79CD-9D8E-263602C24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259" y="447078"/>
            <a:ext cx="3960076" cy="94161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7F0533B7-668F-8C16-2C3F-9DE234E3F10A}"/>
              </a:ext>
            </a:extLst>
          </p:cNvPr>
          <p:cNvSpPr txBox="1"/>
          <p:nvPr/>
        </p:nvSpPr>
        <p:spPr>
          <a:xfrm>
            <a:off x="3598535" y="6050071"/>
            <a:ext cx="4706972" cy="369332"/>
          </a:xfrm>
          <a:prstGeom prst="rect">
            <a:avLst/>
          </a:prstGeom>
          <a:noFill/>
        </p:spPr>
        <p:txBody>
          <a:bodyPr wrap="square" rtlCol="0">
            <a:spAutoFit/>
          </a:bodyPr>
          <a:lstStyle/>
          <a:p>
            <a:r>
              <a:rPr lang="nl-NL" dirty="0">
                <a:solidFill>
                  <a:schemeClr val="bg1"/>
                </a:solidFill>
                <a:latin typeface="Avenir Book" panose="02000503020000020003"/>
              </a:rPr>
              <a:t>[naam geestelijk verzorger]</a:t>
            </a:r>
          </a:p>
        </p:txBody>
      </p:sp>
    </p:spTree>
    <p:extLst>
      <p:ext uri="{BB962C8B-B14F-4D97-AF65-F5344CB8AC3E}">
        <p14:creationId xmlns:p14="http://schemas.microsoft.com/office/powerpoint/2010/main" val="1132577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702</Words>
  <Application>Microsoft Office PowerPoint</Application>
  <PresentationFormat>Breedbeeld</PresentationFormat>
  <Paragraphs>114</Paragraphs>
  <Slides>9</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Avenir Black</vt:lpstr>
      <vt:lpstr>Avenir Book</vt:lpstr>
      <vt:lpstr>Avenir Heavy</vt:lpstr>
      <vt:lpstr>Calibri</vt:lpstr>
      <vt:lpstr>Calibri Light</vt:lpstr>
      <vt:lpstr>Kantoorthema</vt:lpstr>
      <vt:lpstr>PowerPoint-presentatie</vt:lpstr>
      <vt:lpstr>Chronische patiënten begeleiden bij hoop, wanhoop en hopeloosheid </vt:lpstr>
      <vt:lpstr>Introductie</vt:lpstr>
      <vt:lpstr>Het herkennen van hoop, hopeloosheid en wanhoop</vt:lpstr>
      <vt:lpstr>Aanwijzingen hoop, hopeloosheid en wanhoop</vt:lpstr>
      <vt:lpstr>Hoop als reden om zingeving te bespreken</vt:lpstr>
      <vt:lpstr>Goede omgang hoop, hopeloosheid &amp; wanhoop</vt:lpstr>
      <vt:lpstr>Doorverwijzen naar Geestelijke Verzorging</vt:lpstr>
      <vt:lpstr>Chronische patiënten begeleiden bij hoop, wanhoop en hopeloosheid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Chronische patiënten begeleiden bij hoop, wanhoop en hopeloosheid</dc:title>
  <dc:creator>Maartje van Veluw</dc:creator>
  <cp:lastModifiedBy>Maartje van Veluw</cp:lastModifiedBy>
  <cp:revision>9</cp:revision>
  <dcterms:created xsi:type="dcterms:W3CDTF">2023-03-06T16:02:32Z</dcterms:created>
  <dcterms:modified xsi:type="dcterms:W3CDTF">2023-11-22T11:27:05Z</dcterms:modified>
</cp:coreProperties>
</file>